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Roboto"/>
      <p:regular r:id="rId30"/>
      <p:bold r:id="rId31"/>
      <p:italic r:id="rId32"/>
      <p:boldItalic r:id="rId33"/>
    </p:embeddedFont>
    <p:embeddedFont>
      <p:font typeface="Playfair Display"/>
      <p:regular r:id="rId34"/>
      <p:bold r:id="rId35"/>
      <p:italic r:id="rId36"/>
      <p:boldItalic r:id="rId37"/>
    </p:embeddedFont>
    <p:embeddedFont>
      <p:font typeface="Nunito"/>
      <p:regular r:id="rId38"/>
      <p:bold r:id="rId39"/>
      <p:italic r:id="rId40"/>
      <p:boldItalic r:id="rId41"/>
    </p:embeddedFont>
    <p:embeddedFont>
      <p:font typeface="Montserrat"/>
      <p:regular r:id="rId42"/>
      <p:bold r:id="rId43"/>
      <p:italic r:id="rId44"/>
      <p:boldItalic r:id="rId45"/>
    </p:embeddedFont>
    <p:embeddedFont>
      <p:font typeface="Lato"/>
      <p:regular r:id="rId46"/>
      <p:bold r:id="rId47"/>
      <p:italic r:id="rId48"/>
      <p:boldItalic r:id="rId49"/>
    </p:embeddedFont>
    <p:embeddedFont>
      <p:font typeface="Lexend"/>
      <p:regular r:id="rId50"/>
      <p:bold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BE29894-2C3E-4914-AF76-DB00412E52F9}">
  <a:tblStyle styleId="{DBE29894-2C3E-4914-AF76-DB00412E52F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0F63150-5881-4D69-9653-96B474872C34}"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italic.fntdata"/><Relationship Id="rId42" Type="http://schemas.openxmlformats.org/officeDocument/2006/relationships/font" Target="fonts/Montserrat-regular.fntdata"/><Relationship Id="rId41" Type="http://schemas.openxmlformats.org/officeDocument/2006/relationships/font" Target="fonts/Nunito-boldItalic.fntdata"/><Relationship Id="rId44" Type="http://schemas.openxmlformats.org/officeDocument/2006/relationships/font" Target="fonts/Montserrat-italic.fntdata"/><Relationship Id="rId43" Type="http://schemas.openxmlformats.org/officeDocument/2006/relationships/font" Target="fonts/Montserrat-bold.fntdata"/><Relationship Id="rId46" Type="http://schemas.openxmlformats.org/officeDocument/2006/relationships/font" Target="fonts/Lato-regular.fntdata"/><Relationship Id="rId45"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italic.fntdata"/><Relationship Id="rId47" Type="http://schemas.openxmlformats.org/officeDocument/2006/relationships/font" Target="fonts/Lato-bold.fntdata"/><Relationship Id="rId49" Type="http://schemas.openxmlformats.org/officeDocument/2006/relationships/font" Target="fonts/La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fntdata"/><Relationship Id="rId30" Type="http://schemas.openxmlformats.org/officeDocument/2006/relationships/font" Target="fonts/Roboto-regular.fntdata"/><Relationship Id="rId33" Type="http://schemas.openxmlformats.org/officeDocument/2006/relationships/font" Target="fonts/Roboto-boldItalic.fntdata"/><Relationship Id="rId32" Type="http://schemas.openxmlformats.org/officeDocument/2006/relationships/font" Target="fonts/Roboto-italic.fntdata"/><Relationship Id="rId35" Type="http://schemas.openxmlformats.org/officeDocument/2006/relationships/font" Target="fonts/PlayfairDisplay-bold.fntdata"/><Relationship Id="rId34" Type="http://schemas.openxmlformats.org/officeDocument/2006/relationships/font" Target="fonts/PlayfairDisplay-regular.fntdata"/><Relationship Id="rId37" Type="http://schemas.openxmlformats.org/officeDocument/2006/relationships/font" Target="fonts/PlayfairDisplay-boldItalic.fntdata"/><Relationship Id="rId36" Type="http://schemas.openxmlformats.org/officeDocument/2006/relationships/font" Target="fonts/PlayfairDisplay-italic.fntdata"/><Relationship Id="rId39" Type="http://schemas.openxmlformats.org/officeDocument/2006/relationships/font" Target="fonts/Nunito-bold.fntdata"/><Relationship Id="rId38" Type="http://schemas.openxmlformats.org/officeDocument/2006/relationships/font" Target="fonts/Nunito-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exend-bold.fntdata"/><Relationship Id="rId50" Type="http://schemas.openxmlformats.org/officeDocument/2006/relationships/font" Target="fonts/Lexend-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9690c4477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9690c4477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9690c44779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9690c44779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9690c44779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9690c44779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9690c44779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9690c44779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9690c44779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29690c44779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9690c44779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9690c44779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9690c44779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9690c44779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9690c44779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9690c44779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9690c44779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9690c44779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a69a7520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a69a7520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9690c44779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9690c44779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9690c44779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9690c44779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9690c4477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9690c4477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5e99149bf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5e99149bf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5e99149b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5e99149b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9702986a40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9702986a40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62bd2327a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62bd2327a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38493f5161f810f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38493f5161f810f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643525" y="276465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REVIEW-3: </a:t>
            </a:r>
            <a:endParaRPr/>
          </a:p>
        </p:txBody>
      </p:sp>
      <p:sp>
        <p:nvSpPr>
          <p:cNvPr id="229" name="Google Shape;229;p17"/>
          <p:cNvSpPr txBox="1"/>
          <p:nvPr>
            <p:ph idx="1" type="subTitle"/>
          </p:nvPr>
        </p:nvSpPr>
        <p:spPr>
          <a:xfrm>
            <a:off x="5132900" y="3829325"/>
            <a:ext cx="3790500" cy="1246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Done by :</a:t>
            </a:r>
            <a:endParaRPr/>
          </a:p>
          <a:p>
            <a:pPr indent="0" lvl="0" marL="0" rtl="0" algn="l">
              <a:lnSpc>
                <a:spcPct val="115000"/>
              </a:lnSpc>
              <a:spcBef>
                <a:spcPts val="1600"/>
              </a:spcBef>
              <a:spcAft>
                <a:spcPts val="0"/>
              </a:spcAft>
              <a:buNone/>
            </a:pPr>
            <a:r>
              <a:rPr lang="en-GB"/>
              <a:t>B.V. Harshavardhan(19MIS1203)</a:t>
            </a:r>
            <a:endParaRPr/>
          </a:p>
          <a:p>
            <a:pPr indent="0" lvl="0" marL="0" rtl="0" algn="l">
              <a:lnSpc>
                <a:spcPct val="115000"/>
              </a:lnSpc>
              <a:spcBef>
                <a:spcPts val="1600"/>
              </a:spcBef>
              <a:spcAft>
                <a:spcPts val="0"/>
              </a:spcAft>
              <a:buNone/>
            </a:pPr>
            <a:r>
              <a:rPr lang="en-GB" sz="1200"/>
              <a:t>Under the guidance of </a:t>
            </a:r>
            <a:r>
              <a:rPr b="1" lang="en-GB"/>
              <a:t>DR. S JAHANGEER SIDIQ</a:t>
            </a:r>
            <a:endParaRPr b="1"/>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1600"/>
              </a:spcAft>
              <a:buNone/>
            </a:pPr>
            <a:r>
              <a:t/>
            </a:r>
            <a:endParaRPr/>
          </a:p>
        </p:txBody>
      </p:sp>
      <p:sp>
        <p:nvSpPr>
          <p:cNvPr id="230" name="Google Shape;230;p17"/>
          <p:cNvSpPr txBox="1"/>
          <p:nvPr/>
        </p:nvSpPr>
        <p:spPr>
          <a:xfrm>
            <a:off x="3101575" y="637050"/>
            <a:ext cx="4782000" cy="19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CFE2F3"/>
                </a:solidFill>
                <a:latin typeface="Playfair Display"/>
                <a:ea typeface="Playfair Display"/>
                <a:cs typeface="Playfair Display"/>
                <a:sym typeface="Playfair Display"/>
              </a:rPr>
              <a:t>Facial attribute Analysis &amp; Recognition Using </a:t>
            </a:r>
            <a:r>
              <a:rPr b="1" lang="en-GB" sz="3000">
                <a:solidFill>
                  <a:srgbClr val="CFE2F3"/>
                </a:solidFill>
                <a:latin typeface="Playfair Display"/>
                <a:ea typeface="Playfair Display"/>
                <a:cs typeface="Playfair Display"/>
                <a:sym typeface="Playfair Display"/>
              </a:rPr>
              <a:t>Opencv</a:t>
            </a:r>
            <a:r>
              <a:rPr b="1" lang="en-GB" sz="3000">
                <a:solidFill>
                  <a:srgbClr val="CFE2F3"/>
                </a:solidFill>
                <a:latin typeface="Playfair Display"/>
                <a:ea typeface="Playfair Display"/>
                <a:cs typeface="Playfair Display"/>
                <a:sym typeface="Playfair Display"/>
              </a:rPr>
              <a:t>, CNN</a:t>
            </a:r>
            <a:endParaRPr b="1" sz="3000">
              <a:solidFill>
                <a:srgbClr val="CFE2F3"/>
              </a:solidFill>
              <a:latin typeface="Playfair Display"/>
              <a:ea typeface="Playfair Display"/>
              <a:cs typeface="Playfair Display"/>
              <a:sym typeface="Playfair Displ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81" name="Google Shape;281;p26"/>
          <p:cNvSpPr txBox="1"/>
          <p:nvPr/>
        </p:nvSpPr>
        <p:spPr>
          <a:xfrm>
            <a:off x="1297500" y="1042525"/>
            <a:ext cx="7347300" cy="4035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GB">
                <a:solidFill>
                  <a:schemeClr val="lt1"/>
                </a:solidFill>
                <a:latin typeface="Lato"/>
                <a:ea typeface="Lato"/>
                <a:cs typeface="Lato"/>
                <a:sym typeface="Lato"/>
              </a:rPr>
              <a:t>A. </a:t>
            </a:r>
            <a:r>
              <a:rPr b="1" lang="en-GB">
                <a:solidFill>
                  <a:schemeClr val="lt1"/>
                </a:solidFill>
                <a:latin typeface="Lato"/>
                <a:ea typeface="Lato"/>
                <a:cs typeface="Lato"/>
                <a:sym typeface="Lato"/>
              </a:rPr>
              <a:t> </a:t>
            </a:r>
            <a:r>
              <a:rPr b="1" lang="en-GB">
                <a:solidFill>
                  <a:schemeClr val="lt1"/>
                </a:solidFill>
                <a:latin typeface="Lato"/>
                <a:ea typeface="Lato"/>
                <a:cs typeface="Lato"/>
                <a:sym typeface="Lato"/>
              </a:rPr>
              <a:t>Security </a:t>
            </a:r>
            <a:r>
              <a:rPr b="1" lang="en-GB">
                <a:solidFill>
                  <a:srgbClr val="FFFFFF"/>
                </a:solidFill>
                <a:latin typeface="Lato"/>
                <a:ea typeface="Lato"/>
                <a:cs typeface="Lato"/>
                <a:sym typeface="Lato"/>
              </a:rPr>
              <a:t>Risks:</a:t>
            </a:r>
            <a:endParaRPr b="1">
              <a:solidFill>
                <a:srgbClr val="FFFFFF"/>
              </a:solidFill>
              <a:latin typeface="Lato"/>
              <a:ea typeface="Lato"/>
              <a:cs typeface="Lato"/>
              <a:sym typeface="Lato"/>
            </a:endParaRPr>
          </a:p>
          <a:p>
            <a:pPr indent="0" lvl="0" marL="0" rtl="0" algn="just">
              <a:spcBef>
                <a:spcPts val="0"/>
              </a:spcBef>
              <a:spcAft>
                <a:spcPts val="0"/>
              </a:spcAft>
              <a:buNone/>
            </a:pPr>
            <a:r>
              <a:t/>
            </a:r>
            <a:endParaRPr sz="1300">
              <a:solidFill>
                <a:srgbClr val="FFFFFF"/>
              </a:solidFill>
              <a:latin typeface="Lato"/>
              <a:ea typeface="Lato"/>
              <a:cs typeface="Lato"/>
              <a:sym typeface="Lato"/>
            </a:endParaRPr>
          </a:p>
          <a:p>
            <a:pPr indent="0" lvl="0" marL="0" rtl="0" algn="just">
              <a:spcBef>
                <a:spcPts val="0"/>
              </a:spcBef>
              <a:spcAft>
                <a:spcPts val="0"/>
              </a:spcAft>
              <a:buNone/>
            </a:pPr>
            <a:r>
              <a:rPr b="1" lang="en-GB" sz="1300">
                <a:solidFill>
                  <a:srgbClr val="FFFFFF"/>
                </a:solidFill>
                <a:latin typeface="Lato"/>
                <a:ea typeface="Lato"/>
                <a:cs typeface="Lato"/>
                <a:sym typeface="Lato"/>
              </a:rPr>
              <a:t>Spoofing and </a:t>
            </a:r>
            <a:r>
              <a:rPr b="1" lang="en-GB" sz="1300">
                <a:solidFill>
                  <a:srgbClr val="FFFFFF"/>
                </a:solidFill>
                <a:latin typeface="Lato"/>
                <a:ea typeface="Lato"/>
                <a:cs typeface="Lato"/>
                <a:sym typeface="Lato"/>
              </a:rPr>
              <a:t>Deep Fakes</a:t>
            </a:r>
            <a:r>
              <a:rPr b="1" lang="en-GB" sz="1300">
                <a:solidFill>
                  <a:srgbClr val="FFFFFF"/>
                </a:solidFill>
                <a:latin typeface="Lato"/>
                <a:ea typeface="Lato"/>
                <a:cs typeface="Lato"/>
                <a:sym typeface="Lato"/>
              </a:rPr>
              <a:t>:</a:t>
            </a:r>
            <a:r>
              <a:rPr lang="en-GB" sz="1300">
                <a:solidFill>
                  <a:srgbClr val="FFFFFF"/>
                </a:solidFill>
                <a:latin typeface="Lato"/>
                <a:ea typeface="Lato"/>
                <a:cs typeface="Lato"/>
                <a:sym typeface="Lato"/>
              </a:rPr>
              <a:t> Facial recognition systems can be tricked by high-quality spoofing attacks and deepfake technology, where malicious actors can create realistic fake videos or images to deceive the system.</a:t>
            </a:r>
            <a:endParaRPr sz="1300">
              <a:solidFill>
                <a:srgbClr val="FFFFFF"/>
              </a:solidFill>
              <a:latin typeface="Lato"/>
              <a:ea typeface="Lato"/>
              <a:cs typeface="Lato"/>
              <a:sym typeface="Lato"/>
            </a:endParaRPr>
          </a:p>
          <a:p>
            <a:pPr indent="0" lvl="0" marL="0" rtl="0" algn="just">
              <a:spcBef>
                <a:spcPts val="0"/>
              </a:spcBef>
              <a:spcAft>
                <a:spcPts val="0"/>
              </a:spcAft>
              <a:buNone/>
            </a:pPr>
            <a:r>
              <a:t/>
            </a:r>
            <a:endParaRPr sz="1300">
              <a:solidFill>
                <a:srgbClr val="FFFFFF"/>
              </a:solidFill>
              <a:latin typeface="Lato"/>
              <a:ea typeface="Lato"/>
              <a:cs typeface="Lato"/>
              <a:sym typeface="Lato"/>
            </a:endParaRPr>
          </a:p>
          <a:p>
            <a:pPr indent="0" lvl="0" marL="0" rtl="0" algn="just">
              <a:spcBef>
                <a:spcPts val="0"/>
              </a:spcBef>
              <a:spcAft>
                <a:spcPts val="0"/>
              </a:spcAft>
              <a:buNone/>
            </a:pPr>
            <a:r>
              <a:rPr b="1" lang="en-GB" sz="1300">
                <a:solidFill>
                  <a:srgbClr val="FFFFFF"/>
                </a:solidFill>
                <a:latin typeface="Lato"/>
                <a:ea typeface="Lato"/>
                <a:cs typeface="Lato"/>
                <a:sym typeface="Lato"/>
              </a:rPr>
              <a:t>Hacking and Unauthorized Access:</a:t>
            </a:r>
            <a:r>
              <a:rPr lang="en-GB" sz="1300">
                <a:solidFill>
                  <a:srgbClr val="FFFFFF"/>
                </a:solidFill>
                <a:latin typeface="Lato"/>
                <a:ea typeface="Lato"/>
                <a:cs typeface="Lato"/>
                <a:sym typeface="Lato"/>
              </a:rPr>
              <a:t> Security vulnerabilities in facial recognition databases can be exploited by hackers to gain unauthorized access to sensitive information, leading to identity theft or other cybercrimes.</a:t>
            </a:r>
            <a:endParaRPr sz="1300">
              <a:solidFill>
                <a:srgbClr val="FFFFFF"/>
              </a:solidFill>
              <a:latin typeface="Lato"/>
              <a:ea typeface="Lato"/>
              <a:cs typeface="Lato"/>
              <a:sym typeface="Lato"/>
            </a:endParaRPr>
          </a:p>
          <a:p>
            <a:pPr indent="0" lvl="0" marL="0" rtl="0" algn="just">
              <a:spcBef>
                <a:spcPts val="0"/>
              </a:spcBef>
              <a:spcAft>
                <a:spcPts val="0"/>
              </a:spcAft>
              <a:buNone/>
            </a:pPr>
            <a:r>
              <a:t/>
            </a:r>
            <a:endParaRPr sz="1300">
              <a:solidFill>
                <a:srgbClr val="FFFFFF"/>
              </a:solidFill>
              <a:latin typeface="Lato"/>
              <a:ea typeface="Lato"/>
              <a:cs typeface="Lato"/>
              <a:sym typeface="Lato"/>
            </a:endParaRPr>
          </a:p>
          <a:p>
            <a:pPr indent="0" lvl="0" marL="0" rtl="0" algn="just">
              <a:spcBef>
                <a:spcPts val="0"/>
              </a:spcBef>
              <a:spcAft>
                <a:spcPts val="0"/>
              </a:spcAft>
              <a:buNone/>
            </a:pPr>
            <a:r>
              <a:rPr b="1" lang="en-GB">
                <a:solidFill>
                  <a:srgbClr val="FFFFFF"/>
                </a:solidFill>
                <a:latin typeface="Lato"/>
                <a:ea typeface="Lato"/>
                <a:cs typeface="Lato"/>
                <a:sym typeface="Lato"/>
              </a:rPr>
              <a:t>B. Legal and Ethical Challenges:</a:t>
            </a:r>
            <a:endParaRPr b="1">
              <a:solidFill>
                <a:srgbClr val="FFFFFF"/>
              </a:solidFill>
              <a:latin typeface="Lato"/>
              <a:ea typeface="Lato"/>
              <a:cs typeface="Lato"/>
              <a:sym typeface="Lato"/>
            </a:endParaRPr>
          </a:p>
          <a:p>
            <a:pPr indent="0" lvl="0" marL="0" rtl="0" algn="just">
              <a:spcBef>
                <a:spcPts val="0"/>
              </a:spcBef>
              <a:spcAft>
                <a:spcPts val="0"/>
              </a:spcAft>
              <a:buNone/>
            </a:pPr>
            <a:r>
              <a:t/>
            </a:r>
            <a:endParaRPr b="1">
              <a:solidFill>
                <a:srgbClr val="FFFFFF"/>
              </a:solidFill>
              <a:latin typeface="Lato"/>
              <a:ea typeface="Lato"/>
              <a:cs typeface="Lato"/>
              <a:sym typeface="Lato"/>
            </a:endParaRPr>
          </a:p>
          <a:p>
            <a:pPr indent="0" lvl="0" marL="0" rtl="0" algn="just">
              <a:spcBef>
                <a:spcPts val="0"/>
              </a:spcBef>
              <a:spcAft>
                <a:spcPts val="0"/>
              </a:spcAft>
              <a:buNone/>
            </a:pPr>
            <a:r>
              <a:rPr b="1" lang="en-GB" sz="1300">
                <a:solidFill>
                  <a:srgbClr val="FFFFFF"/>
                </a:solidFill>
                <a:latin typeface="Lato"/>
                <a:ea typeface="Lato"/>
                <a:cs typeface="Lato"/>
                <a:sym typeface="Lato"/>
              </a:rPr>
              <a:t>Regulation: </a:t>
            </a:r>
            <a:r>
              <a:rPr lang="en-GB" sz="1300">
                <a:solidFill>
                  <a:srgbClr val="FFFFFF"/>
                </a:solidFill>
                <a:latin typeface="Lato"/>
                <a:ea typeface="Lato"/>
                <a:cs typeface="Lato"/>
                <a:sym typeface="Lato"/>
              </a:rPr>
              <a:t>There is a lack of comprehensive regulations governing the use of facial recognition technology, leading to inconsistent standards and practices across different regions and industries.</a:t>
            </a:r>
            <a:endParaRPr sz="1300">
              <a:solidFill>
                <a:srgbClr val="FFFFFF"/>
              </a:solidFill>
              <a:latin typeface="Lato"/>
              <a:ea typeface="Lato"/>
              <a:cs typeface="Lato"/>
              <a:sym typeface="Lato"/>
            </a:endParaRPr>
          </a:p>
          <a:p>
            <a:pPr indent="0" lvl="0" marL="0" rtl="0" algn="just">
              <a:spcBef>
                <a:spcPts val="0"/>
              </a:spcBef>
              <a:spcAft>
                <a:spcPts val="0"/>
              </a:spcAft>
              <a:buNone/>
            </a:pPr>
            <a:r>
              <a:t/>
            </a:r>
            <a:endParaRPr sz="1300">
              <a:solidFill>
                <a:srgbClr val="FFFFFF"/>
              </a:solidFill>
              <a:latin typeface="Lato"/>
              <a:ea typeface="Lato"/>
              <a:cs typeface="Lato"/>
              <a:sym typeface="Lato"/>
            </a:endParaRPr>
          </a:p>
          <a:p>
            <a:pPr indent="0" lvl="0" marL="0" rtl="0" algn="just">
              <a:spcBef>
                <a:spcPts val="0"/>
              </a:spcBef>
              <a:spcAft>
                <a:spcPts val="0"/>
              </a:spcAft>
              <a:buNone/>
            </a:pPr>
            <a:r>
              <a:rPr b="1" lang="en-GB" sz="1300">
                <a:solidFill>
                  <a:srgbClr val="FFFFFF"/>
                </a:solidFill>
                <a:latin typeface="Lato"/>
                <a:ea typeface="Lato"/>
                <a:cs typeface="Lato"/>
                <a:sym typeface="Lato"/>
              </a:rPr>
              <a:t>Ethical Implications:</a:t>
            </a:r>
            <a:r>
              <a:rPr lang="en-GB" sz="1300">
                <a:solidFill>
                  <a:srgbClr val="FFFFFF"/>
                </a:solidFill>
                <a:latin typeface="Lato"/>
                <a:ea typeface="Lato"/>
                <a:cs typeface="Lato"/>
                <a:sym typeface="Lato"/>
              </a:rPr>
              <a:t> The ethical implications of facial recognition, such as consent, autonomy, and human rights, are complex and need careful consideration. The technology often outpaces the development of ethical frameworks to guide its responsible use.</a:t>
            </a:r>
            <a:endParaRPr sz="1300">
              <a:solidFill>
                <a:srgbClr val="FFFFFF"/>
              </a:solidFill>
              <a:latin typeface="Lato"/>
              <a:ea typeface="Lato"/>
              <a:cs typeface="Lato"/>
              <a:sym typeface="Lato"/>
            </a:endParaRPr>
          </a:p>
          <a:p>
            <a:pPr indent="0" lvl="0" marL="0" rtl="0" algn="l">
              <a:spcBef>
                <a:spcPts val="0"/>
              </a:spcBef>
              <a:spcAft>
                <a:spcPts val="0"/>
              </a:spcAft>
              <a:buNone/>
            </a:pPr>
            <a:r>
              <a:t/>
            </a:r>
            <a:endParaRPr sz="1300">
              <a:solidFill>
                <a:srgbClr val="FFFFFF"/>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7"/>
          <p:cNvSpPr txBox="1"/>
          <p:nvPr>
            <p:ph idx="1" type="body"/>
          </p:nvPr>
        </p:nvSpPr>
        <p:spPr>
          <a:xfrm>
            <a:off x="1297500" y="974475"/>
            <a:ext cx="7038900" cy="3504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sz="1400"/>
              <a:t>C. Technological Limitations:</a:t>
            </a:r>
            <a:endParaRPr b="1" sz="1400"/>
          </a:p>
          <a:p>
            <a:pPr indent="0" lvl="0" marL="0" rtl="0" algn="just">
              <a:spcBef>
                <a:spcPts val="1600"/>
              </a:spcBef>
              <a:spcAft>
                <a:spcPts val="0"/>
              </a:spcAft>
              <a:buNone/>
            </a:pPr>
            <a:r>
              <a:rPr b="1" lang="en-GB"/>
              <a:t>Low-Quality Images:</a:t>
            </a:r>
            <a:r>
              <a:rPr lang="en-GB"/>
              <a:t> Facial recognition accuracy significantly drops with low-quality or pixelated images, limiting its effectiveness in real-world scenarios where the quality of surveillance footage may be poor.</a:t>
            </a:r>
            <a:endParaRPr/>
          </a:p>
          <a:p>
            <a:pPr indent="0" lvl="0" marL="0" rtl="0" algn="just">
              <a:spcBef>
                <a:spcPts val="1600"/>
              </a:spcBef>
              <a:spcAft>
                <a:spcPts val="0"/>
              </a:spcAft>
              <a:buNone/>
            </a:pPr>
            <a:r>
              <a:rPr b="1" lang="en-GB"/>
              <a:t>Real-time Processing: </a:t>
            </a:r>
            <a:r>
              <a:rPr lang="en-GB"/>
              <a:t>Real-time processing of facial recognition data can be resource-intensive, requiring powerful hardware and algorithms. Achieving seamless real-time recognition in various environments remains a technological challenge.</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8"/>
          <p:cNvSpPr txBox="1"/>
          <p:nvPr>
            <p:ph type="title"/>
          </p:nvPr>
        </p:nvSpPr>
        <p:spPr>
          <a:xfrm>
            <a:off x="1297500" y="6270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292" name="Google Shape;292;p28"/>
          <p:cNvSpPr txBox="1"/>
          <p:nvPr>
            <p:ph idx="4294967295" type="body"/>
          </p:nvPr>
        </p:nvSpPr>
        <p:spPr>
          <a:xfrm>
            <a:off x="1138500" y="1635550"/>
            <a:ext cx="7197900" cy="2508600"/>
          </a:xfrm>
          <a:prstGeom prst="rect">
            <a:avLst/>
          </a:prstGeom>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GB">
                <a:latin typeface="Nunito"/>
                <a:ea typeface="Nunito"/>
                <a:cs typeface="Nunito"/>
                <a:sym typeface="Nunito"/>
              </a:rPr>
              <a:t>In today's rapidly advancing technological landscape, traditional methods of attendance management have become increasingly inadequate, time-consuming, and prone to errors. Manual attendance processes not only consume valuable time but also bear the risk of inaccuracies due to human oversight. To address these challenges, we propose the development of an Automated Attendance System leveraging the power of facial recognition technology and Python programming modules such as cv2, numpy, csv, os, and datetime.</a:t>
            </a:r>
            <a:endParaRPr>
              <a:latin typeface="Nunito"/>
              <a:ea typeface="Nunito"/>
              <a:cs typeface="Nunito"/>
              <a:sym typeface="Nunito"/>
            </a:endParaRPr>
          </a:p>
          <a:p>
            <a:pPr indent="0" lvl="0" marL="0" rtl="0" algn="just">
              <a:lnSpc>
                <a:spcPct val="100000"/>
              </a:lnSpc>
              <a:spcBef>
                <a:spcPts val="0"/>
              </a:spcBef>
              <a:spcAft>
                <a:spcPts val="0"/>
              </a:spcAft>
              <a:buNone/>
            </a:pPr>
            <a:r>
              <a:t/>
            </a:r>
            <a:endParaRPr sz="1600">
              <a:latin typeface="Nunito"/>
              <a:ea typeface="Nunito"/>
              <a:cs typeface="Nunito"/>
              <a:sym typeface="Nunito"/>
            </a:endParaRPr>
          </a:p>
          <a:p>
            <a:pPr indent="0" lvl="0" marL="0" rtl="0" algn="just">
              <a:lnSpc>
                <a:spcPct val="100000"/>
              </a:lnSpc>
              <a:spcBef>
                <a:spcPts val="0"/>
              </a:spcBef>
              <a:spcAft>
                <a:spcPts val="0"/>
              </a:spcAft>
              <a:buNone/>
            </a:pPr>
            <a:r>
              <a:rPr lang="en-GB">
                <a:latin typeface="Nunito"/>
                <a:ea typeface="Nunito"/>
                <a:cs typeface="Nunito"/>
                <a:sym typeface="Nunito"/>
              </a:rPr>
              <a:t>The primary challenge lies in developing a system that can accurately and efficiently recognize individuals in real-time through facial analysis. Achieving a high recognition rate across diverse demographic groups, lighting conditions, and facial expressions is crucial. Additionally, ensuring robust security measures to prevent unauthorized access and safeguard against potential threats like spoofing, photographs, or deepfake attempts is paramount.</a:t>
            </a:r>
            <a:endParaRPr>
              <a:latin typeface="Nunito"/>
              <a:ea typeface="Nunito"/>
              <a:cs typeface="Nunito"/>
              <a:sym typeface="Nunito"/>
            </a:endParaRPr>
          </a:p>
          <a:p>
            <a:pPr indent="0" lvl="0" marL="0" rtl="0" algn="just">
              <a:lnSpc>
                <a:spcPct val="100000"/>
              </a:lnSpc>
              <a:spcBef>
                <a:spcPts val="0"/>
              </a:spcBef>
              <a:spcAft>
                <a:spcPts val="0"/>
              </a:spcAft>
              <a:buNone/>
            </a:pPr>
            <a:r>
              <a:t/>
            </a:r>
            <a:endParaRPr sz="1600">
              <a:latin typeface="Nunito"/>
              <a:ea typeface="Nunito"/>
              <a:cs typeface="Nunito"/>
              <a:sym typeface="Nunito"/>
            </a:endParaRPr>
          </a:p>
          <a:p>
            <a:pPr indent="0" lvl="0" marL="0" rtl="0" algn="just">
              <a:spcBef>
                <a:spcPts val="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Research challenges</a:t>
            </a:r>
            <a:endParaRPr/>
          </a:p>
        </p:txBody>
      </p:sp>
      <p:sp>
        <p:nvSpPr>
          <p:cNvPr id="298" name="Google Shape;298;p29"/>
          <p:cNvSpPr txBox="1"/>
          <p:nvPr>
            <p:ph idx="1" type="body"/>
          </p:nvPr>
        </p:nvSpPr>
        <p:spPr>
          <a:xfrm>
            <a:off x="1297500" y="1100875"/>
            <a:ext cx="7038900" cy="3378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t>Accuracy and Robustness:</a:t>
            </a:r>
            <a:r>
              <a:rPr lang="en-GB"/>
              <a:t> Improving the accuracy of face recognition algorithms, especially in challenging conditions such as varying lighting, facial expressions, and pose variations. Enhancing the robustness of algorithms to accurately recognize faces in real-world scenarios is crucial.</a:t>
            </a:r>
            <a:endParaRPr/>
          </a:p>
          <a:p>
            <a:pPr indent="0" lvl="0" marL="0" rtl="0" algn="just">
              <a:spcBef>
                <a:spcPts val="1600"/>
              </a:spcBef>
              <a:spcAft>
                <a:spcPts val="0"/>
              </a:spcAft>
              <a:buNone/>
            </a:pPr>
            <a:r>
              <a:rPr b="1" lang="en-GB"/>
              <a:t>Data Quality and Quantity:</a:t>
            </a:r>
            <a:r>
              <a:rPr lang="en-GB"/>
              <a:t> Acquiring and curating large, diverse, and high-quality facial datasets is essential for training accurate and reliable face recognition models. Research is needed to address issues related to dataset bias, imbalance, and annotation quality.</a:t>
            </a:r>
            <a:endParaRPr/>
          </a:p>
          <a:p>
            <a:pPr indent="0" lvl="0" marL="0" rtl="0" algn="just">
              <a:spcBef>
                <a:spcPts val="1600"/>
              </a:spcBef>
              <a:spcAft>
                <a:spcPts val="0"/>
              </a:spcAft>
              <a:buNone/>
            </a:pPr>
            <a:r>
              <a:rPr b="1" lang="en-GB"/>
              <a:t>Cross-Dataset and Cross-Domain Recognition:</a:t>
            </a:r>
            <a:r>
              <a:rPr lang="en-GB"/>
              <a:t> Developing techniques that enable face recognition models trained on one dataset or domain to generalize well to other datasets or domains, reducing the need for extensive retraining when deploying the technology in different real-world applications.</a:t>
            </a:r>
            <a:endParaRPr/>
          </a:p>
          <a:p>
            <a:pPr indent="0" lvl="0" marL="0" rtl="0" algn="just">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0"/>
          <p:cNvSpPr txBox="1"/>
          <p:nvPr>
            <p:ph idx="1" type="body"/>
          </p:nvPr>
        </p:nvSpPr>
        <p:spPr>
          <a:xfrm>
            <a:off x="1268325" y="1120300"/>
            <a:ext cx="7038900" cy="2773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t>Privacy Preservation:</a:t>
            </a:r>
            <a:r>
              <a:rPr lang="en-GB"/>
              <a:t> Addressing privacy concerns related to facial recognition technology, such as developing methods for privacy-preserving face recognition, ensuring that facial data is anonymized and cannot be easily misused, and exploring techniques like homomorphic encryption.</a:t>
            </a:r>
            <a:endParaRPr/>
          </a:p>
          <a:p>
            <a:pPr indent="0" lvl="0" marL="0" rtl="0" algn="just">
              <a:spcBef>
                <a:spcPts val="1600"/>
              </a:spcBef>
              <a:spcAft>
                <a:spcPts val="0"/>
              </a:spcAft>
              <a:buNone/>
            </a:pPr>
            <a:r>
              <a:rPr b="1" lang="en-GB"/>
              <a:t>Ethical and Societal Implications:</a:t>
            </a:r>
            <a:r>
              <a:rPr lang="en-GB"/>
              <a:t> Investigating the ethical implications of face recognition, including issues related to consent, surveillance, and the potential for biased or discriminatory outcomes. Research is needed to establish guidelines and regulations governing the ethical use of face recognition technology.</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1"/>
          <p:cNvSpPr txBox="1"/>
          <p:nvPr>
            <p:ph idx="1" type="body"/>
          </p:nvPr>
        </p:nvSpPr>
        <p:spPr>
          <a:xfrm>
            <a:off x="1297500" y="1061975"/>
            <a:ext cx="7038900" cy="2887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t>Privacy-Preserving Face Recognition: </a:t>
            </a:r>
            <a:r>
              <a:rPr lang="en-GB"/>
              <a:t>Investigate privacy-preserving techniques, such as homomorphic encryption and federated learning, to ensure that facial data can be processed for recognition purposes without compromising individuals' privacy and data security.</a:t>
            </a:r>
            <a:endParaRPr/>
          </a:p>
          <a:p>
            <a:pPr indent="0" lvl="0" marL="0" rtl="0" algn="just">
              <a:spcBef>
                <a:spcPts val="1600"/>
              </a:spcBef>
              <a:spcAft>
                <a:spcPts val="0"/>
              </a:spcAft>
              <a:buNone/>
            </a:pPr>
            <a:r>
              <a:rPr b="1" lang="en-GB"/>
              <a:t>Anti-Spoofing and Security:</a:t>
            </a:r>
            <a:r>
              <a:rPr lang="en-GB"/>
              <a:t> Develop robust anti-spoofing techniques to detect and prevent spoofing attacks, ensuring that the system can distinguish between genuine facial features and fake representations, including photos, videos, or masks.</a:t>
            </a:r>
            <a:endParaRPr/>
          </a:p>
          <a:p>
            <a:pPr indent="0" lvl="0" marL="0" rtl="0" algn="just">
              <a:spcBef>
                <a:spcPts val="1600"/>
              </a:spcBef>
              <a:spcAft>
                <a:spcPts val="0"/>
              </a:spcAft>
              <a:buNone/>
            </a:pPr>
            <a:r>
              <a:t/>
            </a:r>
            <a:endParaRPr/>
          </a:p>
          <a:p>
            <a:pPr indent="0" lvl="0" marL="0" rtl="0" algn="just">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Research objective:</a:t>
            </a:r>
            <a:endParaRPr/>
          </a:p>
        </p:txBody>
      </p:sp>
      <p:sp>
        <p:nvSpPr>
          <p:cNvPr id="314" name="Google Shape;314;p32"/>
          <p:cNvSpPr txBox="1"/>
          <p:nvPr>
            <p:ph idx="1" type="body"/>
          </p:nvPr>
        </p:nvSpPr>
        <p:spPr>
          <a:xfrm>
            <a:off x="1297500" y="974475"/>
            <a:ext cx="7038900" cy="3820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t>Enhancing Recognition Accuracy:</a:t>
            </a:r>
            <a:r>
              <a:rPr lang="en-GB"/>
              <a:t> Improve the accuracy of face recognition systems by developing advanced algorithms that can effectively handle variations in lighting conditions, facial expressions, pose, and occlusions, leading to reliable recognition outcomes.</a:t>
            </a:r>
            <a:endParaRPr/>
          </a:p>
          <a:p>
            <a:pPr indent="0" lvl="0" marL="0" rtl="0" algn="just">
              <a:spcBef>
                <a:spcPts val="1600"/>
              </a:spcBef>
              <a:spcAft>
                <a:spcPts val="0"/>
              </a:spcAft>
              <a:buNone/>
            </a:pPr>
            <a:r>
              <a:rPr b="1" lang="en-GB"/>
              <a:t>Robustness to Environmental Factors: </a:t>
            </a:r>
            <a:r>
              <a:rPr lang="en-GB"/>
              <a:t>Develop techniques that enable face recognition systems to perform well in various environmental conditions, including low-light environments, different weather conditions, and varying camera qualities, ensuring consistent performance regardless of the setting.</a:t>
            </a:r>
            <a:endParaRPr/>
          </a:p>
          <a:p>
            <a:pPr indent="0" lvl="0" marL="0" rtl="0" algn="just">
              <a:spcBef>
                <a:spcPts val="1600"/>
              </a:spcBef>
              <a:spcAft>
                <a:spcPts val="0"/>
              </a:spcAft>
              <a:buNone/>
            </a:pPr>
            <a:r>
              <a:rPr b="1" lang="en-GB"/>
              <a:t>Cross-Dataset Generalization: </a:t>
            </a:r>
            <a:r>
              <a:rPr lang="en-GB"/>
              <a:t>Research methods to enhance the ability of face recognition models to generalize across different datasets and domains, reducing the need for retraining when deploying the technology in diverse real-world scenarios.</a:t>
            </a:r>
            <a:endParaRPr/>
          </a:p>
          <a:p>
            <a:pPr indent="0" lvl="0" marL="0" rtl="0" algn="just">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a:t>
            </a:r>
            <a:endParaRPr/>
          </a:p>
        </p:txBody>
      </p:sp>
      <p:sp>
        <p:nvSpPr>
          <p:cNvPr id="320" name="Google Shape;320;p33"/>
          <p:cNvSpPr txBox="1"/>
          <p:nvPr>
            <p:ph idx="1" type="body"/>
          </p:nvPr>
        </p:nvSpPr>
        <p:spPr>
          <a:xfrm>
            <a:off x="1297500" y="1081425"/>
            <a:ext cx="7038900" cy="31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-&gt;</a:t>
            </a:r>
            <a:r>
              <a:rPr lang="en-GB"/>
              <a:t>Data Collection and Preprocessing</a:t>
            </a:r>
            <a:endParaRPr/>
          </a:p>
          <a:p>
            <a:pPr indent="0" lvl="0" marL="0" rtl="0" algn="l">
              <a:spcBef>
                <a:spcPts val="1600"/>
              </a:spcBef>
              <a:spcAft>
                <a:spcPts val="0"/>
              </a:spcAft>
              <a:buNone/>
            </a:pPr>
            <a:r>
              <a:rPr lang="en-GB"/>
              <a:t>-&gt; Algorithm Selection and Development</a:t>
            </a:r>
            <a:endParaRPr/>
          </a:p>
          <a:p>
            <a:pPr indent="0" lvl="0" marL="0" rtl="0" algn="l">
              <a:spcBef>
                <a:spcPts val="1600"/>
              </a:spcBef>
              <a:spcAft>
                <a:spcPts val="0"/>
              </a:spcAft>
              <a:buNone/>
            </a:pPr>
            <a:r>
              <a:rPr lang="en-GB"/>
              <a:t>-&gt; Training and Optimization</a:t>
            </a:r>
            <a:endParaRPr/>
          </a:p>
          <a:p>
            <a:pPr indent="0" lvl="0" marL="0" rtl="0" algn="l">
              <a:spcBef>
                <a:spcPts val="1600"/>
              </a:spcBef>
              <a:spcAft>
                <a:spcPts val="0"/>
              </a:spcAft>
              <a:buNone/>
            </a:pPr>
            <a:r>
              <a:rPr lang="en-GB"/>
              <a:t>-&gt; Evaluation and Validation</a:t>
            </a:r>
            <a:endParaRPr/>
          </a:p>
          <a:p>
            <a:pPr indent="0" lvl="0" marL="0" rtl="0" algn="l">
              <a:spcBef>
                <a:spcPts val="1600"/>
              </a:spcBef>
              <a:spcAft>
                <a:spcPts val="0"/>
              </a:spcAft>
              <a:buNone/>
            </a:pPr>
            <a:r>
              <a:rPr lang="en-GB"/>
              <a:t>-&gt; Testing the accuracy</a:t>
            </a:r>
            <a:endParaRPr/>
          </a:p>
          <a:p>
            <a:pPr indent="0" lvl="0" marL="0" rtl="0" algn="l">
              <a:spcBef>
                <a:spcPts val="1600"/>
              </a:spcBef>
              <a:spcAft>
                <a:spcPts val="0"/>
              </a:spcAft>
              <a:buNone/>
            </a:pPr>
            <a:r>
              <a:rPr lang="en-GB"/>
              <a:t>-&gt;  Using it in a </a:t>
            </a:r>
            <a:r>
              <a:rPr lang="en-GB"/>
              <a:t>simple</a:t>
            </a:r>
            <a:r>
              <a:rPr lang="en-GB"/>
              <a:t> application</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4"/>
          <p:cNvSpPr txBox="1"/>
          <p:nvPr>
            <p:ph type="title"/>
          </p:nvPr>
        </p:nvSpPr>
        <p:spPr>
          <a:xfrm>
            <a:off x="1258375" y="2479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Code and Final Output:</a:t>
            </a:r>
            <a:endParaRPr/>
          </a:p>
        </p:txBody>
      </p:sp>
      <p:pic>
        <p:nvPicPr>
          <p:cNvPr id="326" name="Google Shape;326;p34"/>
          <p:cNvPicPr preferRelativeResize="0"/>
          <p:nvPr/>
        </p:nvPicPr>
        <p:blipFill>
          <a:blip r:embed="rId3">
            <a:alphaModFix/>
          </a:blip>
          <a:stretch>
            <a:fillRect/>
          </a:stretch>
        </p:blipFill>
        <p:spPr>
          <a:xfrm>
            <a:off x="858300" y="1113900"/>
            <a:ext cx="7297450" cy="3589350"/>
          </a:xfrm>
          <a:prstGeom prst="rect">
            <a:avLst/>
          </a:prstGeom>
          <a:noFill/>
          <a:ln>
            <a:noFill/>
          </a:ln>
        </p:spPr>
      </p:pic>
      <p:sp>
        <p:nvSpPr>
          <p:cNvPr id="327" name="Google Shape;327;p34"/>
          <p:cNvSpPr txBox="1"/>
          <p:nvPr/>
        </p:nvSpPr>
        <p:spPr>
          <a:xfrm>
            <a:off x="5731500" y="1821775"/>
            <a:ext cx="2107500" cy="9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pic>
        <p:nvPicPr>
          <p:cNvPr id="328" name="Google Shape;328;p34"/>
          <p:cNvPicPr preferRelativeResize="0"/>
          <p:nvPr/>
        </p:nvPicPr>
        <p:blipFill>
          <a:blip r:embed="rId4">
            <a:alphaModFix/>
          </a:blip>
          <a:stretch>
            <a:fillRect/>
          </a:stretch>
        </p:blipFill>
        <p:spPr>
          <a:xfrm>
            <a:off x="5522850" y="2736125"/>
            <a:ext cx="3220130" cy="20419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and Discussion:</a:t>
            </a:r>
            <a:endParaRPr/>
          </a:p>
        </p:txBody>
      </p:sp>
      <p:sp>
        <p:nvSpPr>
          <p:cNvPr id="334" name="Google Shape;334;p35"/>
          <p:cNvSpPr txBox="1"/>
          <p:nvPr/>
        </p:nvSpPr>
        <p:spPr>
          <a:xfrm>
            <a:off x="1402950" y="1004775"/>
            <a:ext cx="4883700" cy="49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A minimalist website for the Facial Attribute Analysis:</a:t>
            </a:r>
            <a:endParaRPr sz="1300">
              <a:solidFill>
                <a:schemeClr val="lt1"/>
              </a:solidFill>
              <a:latin typeface="Lato"/>
              <a:ea typeface="Lato"/>
              <a:cs typeface="Lato"/>
              <a:sym typeface="Lato"/>
            </a:endParaRPr>
          </a:p>
        </p:txBody>
      </p:sp>
      <p:pic>
        <p:nvPicPr>
          <p:cNvPr id="335" name="Google Shape;335;p35"/>
          <p:cNvPicPr preferRelativeResize="0"/>
          <p:nvPr/>
        </p:nvPicPr>
        <p:blipFill>
          <a:blip r:embed="rId3">
            <a:alphaModFix/>
          </a:blip>
          <a:stretch>
            <a:fillRect/>
          </a:stretch>
        </p:blipFill>
        <p:spPr>
          <a:xfrm>
            <a:off x="2470800" y="1487300"/>
            <a:ext cx="3815851" cy="2168901"/>
          </a:xfrm>
          <a:prstGeom prst="rect">
            <a:avLst/>
          </a:prstGeom>
          <a:noFill/>
          <a:ln>
            <a:noFill/>
          </a:ln>
        </p:spPr>
      </p:pic>
      <p:pic>
        <p:nvPicPr>
          <p:cNvPr id="336" name="Google Shape;336;p35"/>
          <p:cNvPicPr preferRelativeResize="0"/>
          <p:nvPr/>
        </p:nvPicPr>
        <p:blipFill>
          <a:blip r:embed="rId4">
            <a:alphaModFix/>
          </a:blip>
          <a:stretch>
            <a:fillRect/>
          </a:stretch>
        </p:blipFill>
        <p:spPr>
          <a:xfrm>
            <a:off x="2470800" y="3011406"/>
            <a:ext cx="3815852" cy="213209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Outline:</a:t>
            </a:r>
            <a:endParaRPr/>
          </a:p>
        </p:txBody>
      </p:sp>
      <p:sp>
        <p:nvSpPr>
          <p:cNvPr id="236" name="Google Shape;236;p18"/>
          <p:cNvSpPr txBox="1"/>
          <p:nvPr>
            <p:ph idx="1" type="body"/>
          </p:nvPr>
        </p:nvSpPr>
        <p:spPr>
          <a:xfrm>
            <a:off x="1297500" y="964375"/>
            <a:ext cx="7038900" cy="41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1.    Introduction</a:t>
            </a:r>
            <a:endParaRPr/>
          </a:p>
          <a:p>
            <a:pPr indent="0" lvl="0" marL="0" rtl="0" algn="l">
              <a:spcBef>
                <a:spcPts val="1600"/>
              </a:spcBef>
              <a:spcAft>
                <a:spcPts val="0"/>
              </a:spcAft>
              <a:buNone/>
            </a:pPr>
            <a:r>
              <a:rPr lang="en-GB"/>
              <a:t>2.    Literature Review </a:t>
            </a:r>
            <a:endParaRPr/>
          </a:p>
          <a:p>
            <a:pPr indent="0" lvl="0" marL="0" rtl="0" algn="l">
              <a:spcBef>
                <a:spcPts val="1600"/>
              </a:spcBef>
              <a:spcAft>
                <a:spcPts val="0"/>
              </a:spcAft>
              <a:buNone/>
            </a:pPr>
            <a:r>
              <a:rPr lang="en-GB"/>
              <a:t>3.    Gaps based on current scenario</a:t>
            </a:r>
            <a:endParaRPr/>
          </a:p>
          <a:p>
            <a:pPr indent="0" lvl="0" marL="0" rtl="0" algn="l">
              <a:spcBef>
                <a:spcPts val="1600"/>
              </a:spcBef>
              <a:spcAft>
                <a:spcPts val="0"/>
              </a:spcAft>
              <a:buNone/>
            </a:pPr>
            <a:r>
              <a:rPr lang="en-GB"/>
              <a:t>4.    Scope and Problem Statement</a:t>
            </a:r>
            <a:endParaRPr/>
          </a:p>
          <a:p>
            <a:pPr indent="0" lvl="0" marL="0" rtl="0" algn="l">
              <a:spcBef>
                <a:spcPts val="1600"/>
              </a:spcBef>
              <a:spcAft>
                <a:spcPts val="0"/>
              </a:spcAft>
              <a:buNone/>
            </a:pPr>
            <a:r>
              <a:rPr lang="en-GB"/>
              <a:t>5.    Research Challenges</a:t>
            </a:r>
            <a:endParaRPr/>
          </a:p>
          <a:p>
            <a:pPr indent="0" lvl="0" marL="0" rtl="0" algn="l">
              <a:spcBef>
                <a:spcPts val="1600"/>
              </a:spcBef>
              <a:spcAft>
                <a:spcPts val="0"/>
              </a:spcAft>
              <a:buNone/>
            </a:pPr>
            <a:r>
              <a:rPr lang="en-GB"/>
              <a:t>6.    Research Objective</a:t>
            </a:r>
            <a:endParaRPr/>
          </a:p>
          <a:p>
            <a:pPr indent="0" lvl="0" marL="0" rtl="0" algn="l">
              <a:spcBef>
                <a:spcPts val="1600"/>
              </a:spcBef>
              <a:spcAft>
                <a:spcPts val="0"/>
              </a:spcAft>
              <a:buNone/>
            </a:pPr>
            <a:r>
              <a:rPr lang="en-GB"/>
              <a:t>7.    Methodology </a:t>
            </a:r>
            <a:endParaRPr/>
          </a:p>
          <a:p>
            <a:pPr indent="0" lvl="0" marL="0" rtl="0" algn="l">
              <a:spcBef>
                <a:spcPts val="1600"/>
              </a:spcBef>
              <a:spcAft>
                <a:spcPts val="0"/>
              </a:spcAft>
              <a:buNone/>
            </a:pPr>
            <a:r>
              <a:rPr lang="en-GB"/>
              <a:t>8.    Results and Discussion</a:t>
            </a:r>
            <a:endParaRPr/>
          </a:p>
          <a:p>
            <a:pPr indent="0" lvl="0" marL="0" rtl="0" algn="l">
              <a:spcBef>
                <a:spcPts val="1600"/>
              </a:spcBef>
              <a:spcAft>
                <a:spcPts val="0"/>
              </a:spcAft>
              <a:buNone/>
            </a:pPr>
            <a:r>
              <a:rPr lang="en-GB"/>
              <a:t>9.  References</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Comparative Analysis b/w the two Models:</a:t>
            </a:r>
            <a:endParaRPr/>
          </a:p>
        </p:txBody>
      </p:sp>
      <p:graphicFrame>
        <p:nvGraphicFramePr>
          <p:cNvPr id="342" name="Google Shape;342;p36"/>
          <p:cNvGraphicFramePr/>
          <p:nvPr/>
        </p:nvGraphicFramePr>
        <p:xfrm>
          <a:off x="952500" y="1809750"/>
          <a:ext cx="3000000" cy="3000000"/>
        </p:xfrm>
        <a:graphic>
          <a:graphicData uri="http://schemas.openxmlformats.org/drawingml/2006/table">
            <a:tbl>
              <a:tblPr>
                <a:noFill/>
                <a:tableStyleId>{DBE29894-2C3E-4914-AF76-DB00412E52F9}</a:tableStyleId>
              </a:tblPr>
              <a:tblGrid>
                <a:gridCol w="1809750"/>
                <a:gridCol w="1809750"/>
                <a:gridCol w="1809750"/>
                <a:gridCol w="1809750"/>
              </a:tblGrid>
              <a:tr h="381000">
                <a:tc>
                  <a:txBody>
                    <a:bodyPr/>
                    <a:lstStyle/>
                    <a:p>
                      <a:pPr indent="0" lvl="0" marL="0" rtl="0" algn="l">
                        <a:spcBef>
                          <a:spcPts val="0"/>
                        </a:spcBef>
                        <a:spcAft>
                          <a:spcPts val="0"/>
                        </a:spcAft>
                        <a:buNone/>
                      </a:pPr>
                      <a:r>
                        <a:rPr b="1" lang="en-GB">
                          <a:solidFill>
                            <a:schemeClr val="lt1"/>
                          </a:solidFill>
                        </a:rPr>
                        <a:t>Algorithms</a:t>
                      </a:r>
                      <a:endParaRPr b="1">
                        <a:solidFill>
                          <a:schemeClr val="lt1"/>
                        </a:solidFill>
                      </a:endParaRPr>
                    </a:p>
                  </a:txBody>
                  <a:tcPr marT="91425" marB="91425" marR="91425" marL="91425">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R cap="flat" cmpd="sng" w="9525">
                      <a:solidFill>
                        <a:schemeClr val="dk1"/>
                      </a:solidFill>
                      <a:prstDash val="solid"/>
                      <a:round/>
                      <a:headEnd len="sm" w="sm" type="none"/>
                      <a:tailEnd len="sm" w="sm" type="none"/>
                    </a:lnR>
                  </a:tcPr>
                </a:tc>
                <a:tc>
                  <a:txBody>
                    <a:bodyPr/>
                    <a:lstStyle/>
                    <a:p>
                      <a:pPr indent="0" lvl="0" marL="0" rtl="0" algn="l">
                        <a:spcBef>
                          <a:spcPts val="0"/>
                        </a:spcBef>
                        <a:spcAft>
                          <a:spcPts val="0"/>
                        </a:spcAft>
                        <a:buNone/>
                      </a:pPr>
                      <a:r>
                        <a:rPr b="1" lang="en-GB">
                          <a:solidFill>
                            <a:schemeClr val="lt1"/>
                          </a:solidFill>
                        </a:rPr>
                        <a:t>Attributes</a:t>
                      </a:r>
                      <a:endParaRPr b="1">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tcPr>
                </a:tc>
              </a:tr>
              <a:tr h="381000">
                <a:tc>
                  <a:txBody>
                    <a:bodyPr/>
                    <a:lstStyle/>
                    <a:p>
                      <a:pPr indent="0" lvl="0" marL="0" rtl="0" algn="l">
                        <a:spcBef>
                          <a:spcPts val="0"/>
                        </a:spcBef>
                        <a:spcAft>
                          <a:spcPts val="0"/>
                        </a:spcAft>
                        <a:buNone/>
                      </a:pPr>
                      <a:r>
                        <a:t/>
                      </a:r>
                      <a:endParaRPr/>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rPr b="1" lang="en-GB">
                          <a:solidFill>
                            <a:schemeClr val="lt1"/>
                          </a:solidFill>
                        </a:rPr>
                        <a:t>Age (MAE)</a:t>
                      </a:r>
                      <a:endParaRPr b="1">
                        <a:solidFill>
                          <a:schemeClr val="lt1"/>
                        </a:solidFill>
                      </a:endParaRPr>
                    </a:p>
                  </a:txBody>
                  <a:tcPr marT="91425" marB="91425" marR="91425" marL="91425"/>
                </a:tc>
                <a:tc>
                  <a:txBody>
                    <a:bodyPr/>
                    <a:lstStyle/>
                    <a:p>
                      <a:pPr indent="0" lvl="0" marL="0" rtl="0" algn="l">
                        <a:spcBef>
                          <a:spcPts val="0"/>
                        </a:spcBef>
                        <a:spcAft>
                          <a:spcPts val="0"/>
                        </a:spcAft>
                        <a:buNone/>
                      </a:pPr>
                      <a:r>
                        <a:rPr b="1" lang="en-GB">
                          <a:solidFill>
                            <a:schemeClr val="lt1"/>
                          </a:solidFill>
                        </a:rPr>
                        <a:t>Gender (Accuracy)</a:t>
                      </a:r>
                      <a:endParaRPr b="1">
                        <a:solidFill>
                          <a:schemeClr val="lt1"/>
                        </a:solidFill>
                      </a:endParaRPr>
                    </a:p>
                  </a:txBody>
                  <a:tcPr marT="91425" marB="91425" marR="91425" marL="91425"/>
                </a:tc>
                <a:tc>
                  <a:txBody>
                    <a:bodyPr/>
                    <a:lstStyle/>
                    <a:p>
                      <a:pPr indent="0" lvl="0" marL="0" rtl="0" algn="l">
                        <a:spcBef>
                          <a:spcPts val="0"/>
                        </a:spcBef>
                        <a:spcAft>
                          <a:spcPts val="0"/>
                        </a:spcAft>
                        <a:buNone/>
                      </a:pPr>
                      <a:r>
                        <a:rPr b="1" lang="en-GB">
                          <a:solidFill>
                            <a:schemeClr val="lt1"/>
                          </a:solidFill>
                        </a:rPr>
                        <a:t>Race (Accuracy)</a:t>
                      </a:r>
                      <a:endParaRPr b="1">
                        <a:solidFill>
                          <a:schemeClr val="lt1"/>
                        </a:solidFill>
                      </a:endParaRPr>
                    </a:p>
                  </a:txBody>
                  <a:tcPr marT="91425" marB="91425" marR="91425" marL="91425">
                    <a:lnB cap="flat" cmpd="sng" w="8475">
                      <a:solidFill>
                        <a:srgbClr val="BFBFBF"/>
                      </a:solidFill>
                      <a:prstDash val="solid"/>
                      <a:round/>
                      <a:headEnd len="sm" w="sm" type="none"/>
                      <a:tailEnd len="sm" w="sm" type="none"/>
                    </a:lnB>
                  </a:tcPr>
                </a:tc>
              </a:tr>
              <a:tr h="381000">
                <a:tc>
                  <a:txBody>
                    <a:bodyPr/>
                    <a:lstStyle/>
                    <a:p>
                      <a:pPr indent="0" lvl="0" marL="0" rtl="0" algn="l">
                        <a:spcBef>
                          <a:spcPts val="0"/>
                        </a:spcBef>
                        <a:spcAft>
                          <a:spcPts val="0"/>
                        </a:spcAft>
                        <a:buNone/>
                      </a:pPr>
                      <a:r>
                        <a:rPr lang="en-GB">
                          <a:solidFill>
                            <a:schemeClr val="lt1"/>
                          </a:solidFill>
                        </a:rPr>
                        <a:t>Custom Model</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sz="1200">
                          <a:solidFill>
                            <a:schemeClr val="lt1"/>
                          </a:solidFill>
                          <a:latin typeface="Lato"/>
                          <a:ea typeface="Lato"/>
                          <a:cs typeface="Lato"/>
                          <a:sym typeface="Lato"/>
                        </a:rPr>
                        <a:t>14.667972297991</a:t>
                      </a:r>
                      <a:endParaRPr>
                        <a:solidFill>
                          <a:schemeClr val="lt1"/>
                        </a:solidFill>
                        <a:latin typeface="Lato"/>
                        <a:ea typeface="Lato"/>
                        <a:cs typeface="Lato"/>
                        <a:sym typeface="Lato"/>
                      </a:endParaRPr>
                    </a:p>
                  </a:txBody>
                  <a:tcPr marT="91425" marB="91425" marR="91425" marL="91425">
                    <a:lnB cap="flat" cmpd="sng" w="8475">
                      <a:solidFill>
                        <a:srgbClr val="BFBFBF"/>
                      </a:solidFill>
                      <a:prstDash val="solid"/>
                      <a:round/>
                      <a:headEnd len="sm" w="sm" type="none"/>
                      <a:tailEnd len="sm" w="sm" type="none"/>
                    </a:lnB>
                  </a:tcPr>
                </a:tc>
                <a:tc>
                  <a:txBody>
                    <a:bodyPr/>
                    <a:lstStyle/>
                    <a:p>
                      <a:pPr indent="0" lvl="0" marL="0" rtl="0" algn="l">
                        <a:spcBef>
                          <a:spcPts val="0"/>
                        </a:spcBef>
                        <a:spcAft>
                          <a:spcPts val="0"/>
                        </a:spcAft>
                        <a:buNone/>
                      </a:pPr>
                      <a:r>
                        <a:rPr lang="en-GB" sz="1200">
                          <a:solidFill>
                            <a:schemeClr val="lt1"/>
                          </a:solidFill>
                          <a:latin typeface="Lato"/>
                          <a:ea typeface="Lato"/>
                          <a:cs typeface="Lato"/>
                          <a:sym typeface="Lato"/>
                        </a:rPr>
                        <a:t>0.6850622406639004</a:t>
                      </a:r>
                      <a:endParaRPr>
                        <a:solidFill>
                          <a:schemeClr val="lt1"/>
                        </a:solidFill>
                        <a:latin typeface="Lato"/>
                        <a:ea typeface="Lato"/>
                        <a:cs typeface="Lato"/>
                        <a:sym typeface="Lato"/>
                      </a:endParaRPr>
                    </a:p>
                  </a:txBody>
                  <a:tcPr marT="91425" marB="91425" marR="91425" marL="91425">
                    <a:lnR cap="flat" cmpd="sng" w="8475">
                      <a:solidFill>
                        <a:srgbClr val="BFBFBF"/>
                      </a:solidFill>
                      <a:prstDash val="solid"/>
                      <a:round/>
                      <a:headEnd len="sm" w="sm" type="none"/>
                      <a:tailEnd len="sm" w="sm" type="none"/>
                    </a:lnR>
                    <a:lnB cap="flat" cmpd="sng" w="8475">
                      <a:solidFill>
                        <a:srgbClr val="BFBFBF"/>
                      </a:solidFill>
                      <a:prstDash val="solid"/>
                      <a:round/>
                      <a:headEnd len="sm" w="sm" type="none"/>
                      <a:tailEnd len="sm" w="sm" type="none"/>
                    </a:lnB>
                  </a:tcPr>
                </a:tc>
                <a:tc>
                  <a:txBody>
                    <a:bodyPr/>
                    <a:lstStyle/>
                    <a:p>
                      <a:pPr indent="0" lvl="0" marL="0" rtl="0" algn="ctr">
                        <a:lnSpc>
                          <a:spcPct val="115000"/>
                        </a:lnSpc>
                        <a:spcBef>
                          <a:spcPts val="1200"/>
                        </a:spcBef>
                        <a:spcAft>
                          <a:spcPts val="1200"/>
                        </a:spcAft>
                        <a:buNone/>
                      </a:pPr>
                      <a:r>
                        <a:rPr lang="en-GB" sz="1200">
                          <a:solidFill>
                            <a:schemeClr val="lt1"/>
                          </a:solidFill>
                          <a:latin typeface="Lato"/>
                          <a:ea typeface="Lato"/>
                          <a:cs typeface="Lato"/>
                          <a:sym typeface="Lato"/>
                        </a:rPr>
                        <a:t>0.4466804979253112</a:t>
                      </a:r>
                      <a:endParaRPr sz="1200">
                        <a:solidFill>
                          <a:schemeClr val="lt1"/>
                        </a:solidFill>
                        <a:latin typeface="Lato"/>
                        <a:ea typeface="Lato"/>
                        <a:cs typeface="Lato"/>
                        <a:sym typeface="Lato"/>
                      </a:endParaRPr>
                    </a:p>
                  </a:txBody>
                  <a:tcPr marT="91425" marB="91425" marR="68575" marL="68575">
                    <a:lnL cap="flat" cmpd="sng" w="8475">
                      <a:solidFill>
                        <a:srgbClr val="BFBFBF"/>
                      </a:solidFill>
                      <a:prstDash val="solid"/>
                      <a:round/>
                      <a:headEnd len="sm" w="sm" type="none"/>
                      <a:tailEnd len="sm" w="sm" type="none"/>
                    </a:lnL>
                    <a:lnR cap="flat" cmpd="sng" w="8475">
                      <a:solidFill>
                        <a:srgbClr val="BFBFBF"/>
                      </a:solidFill>
                      <a:prstDash val="solid"/>
                      <a:round/>
                      <a:headEnd len="sm" w="sm" type="none"/>
                      <a:tailEnd len="sm" w="sm" type="none"/>
                    </a:lnR>
                    <a:lnT cap="flat" cmpd="sng" w="8475">
                      <a:solidFill>
                        <a:srgbClr val="BFBFBF"/>
                      </a:solidFill>
                      <a:prstDash val="solid"/>
                      <a:round/>
                      <a:headEnd len="sm" w="sm" type="none"/>
                      <a:tailEnd len="sm" w="sm" type="none"/>
                    </a:lnT>
                    <a:lnB cap="flat" cmpd="sng" w="8475">
                      <a:solidFill>
                        <a:srgbClr val="BFBFBF"/>
                      </a:solidFill>
                      <a:prstDash val="solid"/>
                      <a:round/>
                      <a:headEnd len="sm" w="sm" type="none"/>
                      <a:tailEnd len="sm" w="sm" type="none"/>
                    </a:lnB>
                  </a:tcPr>
                </a:tc>
              </a:tr>
              <a:tr h="381000">
                <a:tc>
                  <a:txBody>
                    <a:bodyPr/>
                    <a:lstStyle/>
                    <a:p>
                      <a:pPr indent="0" lvl="0" marL="0" rtl="0" algn="l">
                        <a:spcBef>
                          <a:spcPts val="0"/>
                        </a:spcBef>
                        <a:spcAft>
                          <a:spcPts val="0"/>
                        </a:spcAft>
                        <a:buNone/>
                      </a:pPr>
                      <a:r>
                        <a:rPr lang="en-GB">
                          <a:solidFill>
                            <a:schemeClr val="lt1"/>
                          </a:solidFill>
                        </a:rPr>
                        <a:t>Deepface</a:t>
                      </a:r>
                      <a:endParaRPr>
                        <a:solidFill>
                          <a:schemeClr val="lt1"/>
                        </a:solidFill>
                      </a:endParaRPr>
                    </a:p>
                  </a:txBody>
                  <a:tcPr marT="91425" marB="91425" marR="91425" marL="91425">
                    <a:lnR cap="flat" cmpd="sng" w="8475">
                      <a:solidFill>
                        <a:srgbClr val="BFBFBF"/>
                      </a:solidFill>
                      <a:prstDash val="solid"/>
                      <a:round/>
                      <a:headEnd len="sm" w="sm" type="none"/>
                      <a:tailEnd len="sm" w="sm" type="none"/>
                    </a:lnR>
                  </a:tcPr>
                </a:tc>
                <a:tc>
                  <a:txBody>
                    <a:bodyPr/>
                    <a:lstStyle/>
                    <a:p>
                      <a:pPr indent="0" lvl="0" marL="0" rtl="0" algn="ctr">
                        <a:lnSpc>
                          <a:spcPct val="115000"/>
                        </a:lnSpc>
                        <a:spcBef>
                          <a:spcPts val="1200"/>
                        </a:spcBef>
                        <a:spcAft>
                          <a:spcPts val="0"/>
                        </a:spcAft>
                        <a:buNone/>
                      </a:pPr>
                      <a:r>
                        <a:rPr lang="en-GB" sz="1200">
                          <a:solidFill>
                            <a:schemeClr val="lt1"/>
                          </a:solidFill>
                          <a:latin typeface="Lato"/>
                          <a:ea typeface="Lato"/>
                          <a:cs typeface="Lato"/>
                          <a:sym typeface="Lato"/>
                        </a:rPr>
                        <a:t>12.32</a:t>
                      </a:r>
                      <a:endParaRPr sz="1200">
                        <a:solidFill>
                          <a:schemeClr val="lt1"/>
                        </a:solidFill>
                        <a:latin typeface="Lato"/>
                        <a:ea typeface="Lato"/>
                        <a:cs typeface="Lato"/>
                        <a:sym typeface="Lato"/>
                      </a:endParaRPr>
                    </a:p>
                  </a:txBody>
                  <a:tcPr marT="91425" marB="91425" marR="68575" marL="68575">
                    <a:lnL cap="flat" cmpd="sng" w="8475">
                      <a:solidFill>
                        <a:srgbClr val="BFBFBF"/>
                      </a:solidFill>
                      <a:prstDash val="solid"/>
                      <a:round/>
                      <a:headEnd len="sm" w="sm" type="none"/>
                      <a:tailEnd len="sm" w="sm" type="none"/>
                    </a:lnL>
                    <a:lnR cap="flat" cmpd="sng" w="8475">
                      <a:solidFill>
                        <a:srgbClr val="BFBFBF"/>
                      </a:solidFill>
                      <a:prstDash val="solid"/>
                      <a:round/>
                      <a:headEnd len="sm" w="sm" type="none"/>
                      <a:tailEnd len="sm" w="sm" type="none"/>
                    </a:lnR>
                    <a:lnT cap="flat" cmpd="sng" w="8475">
                      <a:solidFill>
                        <a:srgbClr val="BFBFBF"/>
                      </a:solidFill>
                      <a:prstDash val="solid"/>
                      <a:round/>
                      <a:headEnd len="sm" w="sm" type="none"/>
                      <a:tailEnd len="sm" w="sm" type="none"/>
                    </a:lnT>
                    <a:lnB cap="flat" cmpd="sng" w="8475">
                      <a:solidFill>
                        <a:srgbClr val="BFBFBF"/>
                      </a:solidFill>
                      <a:prstDash val="solid"/>
                      <a:round/>
                      <a:headEnd len="sm" w="sm" type="none"/>
                      <a:tailEnd len="sm" w="sm" type="none"/>
                    </a:lnB>
                  </a:tcPr>
                </a:tc>
                <a:tc>
                  <a:txBody>
                    <a:bodyPr/>
                    <a:lstStyle/>
                    <a:p>
                      <a:pPr indent="0" lvl="0" marL="0" rtl="0" algn="ctr">
                        <a:lnSpc>
                          <a:spcPct val="115000"/>
                        </a:lnSpc>
                        <a:spcBef>
                          <a:spcPts val="1200"/>
                        </a:spcBef>
                        <a:spcAft>
                          <a:spcPts val="1200"/>
                        </a:spcAft>
                        <a:buNone/>
                      </a:pPr>
                      <a:r>
                        <a:rPr lang="en-GB" sz="1200">
                          <a:solidFill>
                            <a:schemeClr val="lt1"/>
                          </a:solidFill>
                          <a:latin typeface="Lato"/>
                          <a:ea typeface="Lato"/>
                          <a:cs typeface="Lato"/>
                          <a:sym typeface="Lato"/>
                        </a:rPr>
                        <a:t>0.773823756</a:t>
                      </a:r>
                      <a:endParaRPr sz="1200">
                        <a:solidFill>
                          <a:schemeClr val="lt1"/>
                        </a:solidFill>
                        <a:latin typeface="Lato"/>
                        <a:ea typeface="Lato"/>
                        <a:cs typeface="Lato"/>
                        <a:sym typeface="Lato"/>
                      </a:endParaRPr>
                    </a:p>
                  </a:txBody>
                  <a:tcPr marT="91425" marB="91425" marR="68575" marL="68575">
                    <a:lnL cap="flat" cmpd="sng" w="8475">
                      <a:solidFill>
                        <a:srgbClr val="BFBFBF"/>
                      </a:solidFill>
                      <a:prstDash val="solid"/>
                      <a:round/>
                      <a:headEnd len="sm" w="sm" type="none"/>
                      <a:tailEnd len="sm" w="sm" type="none"/>
                    </a:lnL>
                    <a:lnR cap="flat" cmpd="sng" w="8475">
                      <a:solidFill>
                        <a:srgbClr val="BFBFBF"/>
                      </a:solidFill>
                      <a:prstDash val="solid"/>
                      <a:round/>
                      <a:headEnd len="sm" w="sm" type="none"/>
                      <a:tailEnd len="sm" w="sm" type="none"/>
                    </a:lnR>
                    <a:lnT cap="flat" cmpd="sng" w="8475">
                      <a:solidFill>
                        <a:srgbClr val="BFBFBF"/>
                      </a:solidFill>
                      <a:prstDash val="solid"/>
                      <a:round/>
                      <a:headEnd len="sm" w="sm" type="none"/>
                      <a:tailEnd len="sm" w="sm" type="none"/>
                    </a:lnT>
                    <a:lnB cap="flat" cmpd="sng" w="8475">
                      <a:solidFill>
                        <a:srgbClr val="BFBFBF"/>
                      </a:solidFill>
                      <a:prstDash val="solid"/>
                      <a:round/>
                      <a:headEnd len="sm" w="sm" type="none"/>
                      <a:tailEnd len="sm" w="sm" type="none"/>
                    </a:lnB>
                  </a:tcPr>
                </a:tc>
                <a:tc>
                  <a:txBody>
                    <a:bodyPr/>
                    <a:lstStyle/>
                    <a:p>
                      <a:pPr indent="0" lvl="0" marL="0" rtl="0" algn="ctr">
                        <a:lnSpc>
                          <a:spcPct val="115000"/>
                        </a:lnSpc>
                        <a:spcBef>
                          <a:spcPts val="1200"/>
                        </a:spcBef>
                        <a:spcAft>
                          <a:spcPts val="1200"/>
                        </a:spcAft>
                        <a:buNone/>
                      </a:pPr>
                      <a:r>
                        <a:rPr lang="en-GB" sz="1200">
                          <a:solidFill>
                            <a:schemeClr val="lt1"/>
                          </a:solidFill>
                          <a:latin typeface="Lato"/>
                          <a:ea typeface="Lato"/>
                          <a:cs typeface="Lato"/>
                          <a:sym typeface="Lato"/>
                        </a:rPr>
                        <a:t>0.615996426</a:t>
                      </a:r>
                      <a:endParaRPr sz="1200">
                        <a:solidFill>
                          <a:schemeClr val="lt1"/>
                        </a:solidFill>
                        <a:latin typeface="Lato"/>
                        <a:ea typeface="Lato"/>
                        <a:cs typeface="Lato"/>
                        <a:sym typeface="Lato"/>
                      </a:endParaRPr>
                    </a:p>
                  </a:txBody>
                  <a:tcPr marT="91425" marB="91425" marR="68575" marL="68575">
                    <a:lnL cap="flat" cmpd="sng" w="8475">
                      <a:solidFill>
                        <a:srgbClr val="BFBFBF"/>
                      </a:solidFill>
                      <a:prstDash val="solid"/>
                      <a:round/>
                      <a:headEnd len="sm" w="sm" type="none"/>
                      <a:tailEnd len="sm" w="sm" type="none"/>
                    </a:lnL>
                    <a:lnR cap="flat" cmpd="sng" w="8475">
                      <a:solidFill>
                        <a:srgbClr val="BFBFBF"/>
                      </a:solidFill>
                      <a:prstDash val="solid"/>
                      <a:round/>
                      <a:headEnd len="sm" w="sm" type="none"/>
                      <a:tailEnd len="sm" w="sm" type="none"/>
                    </a:lnR>
                    <a:lnT cap="flat" cmpd="sng" w="8475">
                      <a:solidFill>
                        <a:srgbClr val="BFBFBF"/>
                      </a:solidFill>
                      <a:prstDash val="solid"/>
                      <a:round/>
                      <a:headEnd len="sm" w="sm" type="none"/>
                      <a:tailEnd len="sm" w="sm" type="none"/>
                    </a:lnT>
                    <a:lnB cap="flat" cmpd="sng" w="8475">
                      <a:solidFill>
                        <a:srgbClr val="BFBFBF"/>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7"/>
          <p:cNvSpPr txBox="1"/>
          <p:nvPr>
            <p:ph type="title"/>
          </p:nvPr>
        </p:nvSpPr>
        <p:spPr>
          <a:xfrm>
            <a:off x="1297500" y="393750"/>
            <a:ext cx="7038900" cy="62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348" name="Google Shape;348;p37"/>
          <p:cNvSpPr txBox="1"/>
          <p:nvPr/>
        </p:nvSpPr>
        <p:spPr>
          <a:xfrm>
            <a:off x="1440550" y="933325"/>
            <a:ext cx="7038900" cy="38769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GB" sz="1300">
                <a:solidFill>
                  <a:schemeClr val="lt1"/>
                </a:solidFill>
                <a:latin typeface="Lato"/>
                <a:ea typeface="Lato"/>
                <a:cs typeface="Lato"/>
                <a:sym typeface="Lato"/>
              </a:rPr>
              <a:t>[1]	Turk, M., &amp; Pentland, A. (1991). Eigenfaces for Recognition. Journal of Cognitive Neuroscience</a:t>
            </a:r>
            <a:endParaRPr sz="1300">
              <a:solidFill>
                <a:schemeClr val="lt1"/>
              </a:solidFill>
              <a:latin typeface="Lato"/>
              <a:ea typeface="Lato"/>
              <a:cs typeface="Lato"/>
              <a:sym typeface="Lato"/>
            </a:endParaRPr>
          </a:p>
          <a:p>
            <a:pPr indent="0" lvl="0" marL="0" rtl="0" algn="just">
              <a:spcBef>
                <a:spcPts val="0"/>
              </a:spcBef>
              <a:spcAft>
                <a:spcPts val="0"/>
              </a:spcAft>
              <a:buNone/>
            </a:pPr>
            <a:r>
              <a:t/>
            </a:r>
            <a:endParaRPr sz="1300">
              <a:solidFill>
                <a:schemeClr val="lt1"/>
              </a:solidFill>
              <a:latin typeface="Lato"/>
              <a:ea typeface="Lato"/>
              <a:cs typeface="Lato"/>
              <a:sym typeface="Lato"/>
            </a:endParaRPr>
          </a:p>
          <a:p>
            <a:pPr indent="0" lvl="0" marL="0" rtl="0" algn="just">
              <a:spcBef>
                <a:spcPts val="0"/>
              </a:spcBef>
              <a:spcAft>
                <a:spcPts val="0"/>
              </a:spcAft>
              <a:buNone/>
            </a:pPr>
            <a:r>
              <a:rPr lang="en-GB" sz="1300">
                <a:solidFill>
                  <a:schemeClr val="lt1"/>
                </a:solidFill>
                <a:latin typeface="Lato"/>
                <a:ea typeface="Lato"/>
                <a:cs typeface="Lato"/>
                <a:sym typeface="Lato"/>
              </a:rPr>
              <a:t>[2]	H. -B. Kim, N. Choi, H. -J. Kwon and H. Kim, "Surveillance System for Real-Time High-Precision Recognition of Criminal Faces From Wild Videos," in IEEE Access, vol. 11, pp. 56066-56082, 2023, doi: 10.1109/ACCESS.2023.3282451.</a:t>
            </a:r>
            <a:endParaRPr sz="1300">
              <a:solidFill>
                <a:schemeClr val="lt1"/>
              </a:solidFill>
              <a:latin typeface="Lato"/>
              <a:ea typeface="Lato"/>
              <a:cs typeface="Lato"/>
              <a:sym typeface="Lato"/>
            </a:endParaRPr>
          </a:p>
          <a:p>
            <a:pPr indent="0" lvl="0" marL="0" rtl="0" algn="just">
              <a:spcBef>
                <a:spcPts val="0"/>
              </a:spcBef>
              <a:spcAft>
                <a:spcPts val="0"/>
              </a:spcAft>
              <a:buNone/>
            </a:pPr>
            <a:r>
              <a:t/>
            </a:r>
            <a:endParaRPr sz="1300">
              <a:solidFill>
                <a:schemeClr val="lt1"/>
              </a:solidFill>
              <a:latin typeface="Lato"/>
              <a:ea typeface="Lato"/>
              <a:cs typeface="Lato"/>
              <a:sym typeface="Lato"/>
            </a:endParaRPr>
          </a:p>
          <a:p>
            <a:pPr indent="0" lvl="0" marL="0" rtl="0" algn="just">
              <a:spcBef>
                <a:spcPts val="0"/>
              </a:spcBef>
              <a:spcAft>
                <a:spcPts val="0"/>
              </a:spcAft>
              <a:buNone/>
            </a:pPr>
            <a:r>
              <a:rPr lang="en-GB" sz="1300">
                <a:solidFill>
                  <a:schemeClr val="lt1"/>
                </a:solidFill>
                <a:latin typeface="Lato"/>
                <a:ea typeface="Lato"/>
                <a:cs typeface="Lato"/>
                <a:sym typeface="Lato"/>
              </a:rPr>
              <a:t>[3]	“UTKFace_LFW Dataset.” Utkface, susanqq.github.io/UTKFace/ </a:t>
            </a:r>
            <a:endParaRPr sz="1300">
              <a:solidFill>
                <a:schemeClr val="lt1"/>
              </a:solidFill>
              <a:latin typeface="Lato"/>
              <a:ea typeface="Lato"/>
              <a:cs typeface="Lato"/>
              <a:sym typeface="Lato"/>
            </a:endParaRPr>
          </a:p>
          <a:p>
            <a:pPr indent="0" lvl="0" marL="0" rtl="0" algn="just">
              <a:spcBef>
                <a:spcPts val="0"/>
              </a:spcBef>
              <a:spcAft>
                <a:spcPts val="0"/>
              </a:spcAft>
              <a:buNone/>
            </a:pPr>
            <a:r>
              <a:t/>
            </a:r>
            <a:endParaRPr sz="1300">
              <a:solidFill>
                <a:schemeClr val="lt1"/>
              </a:solidFill>
              <a:latin typeface="Lato"/>
              <a:ea typeface="Lato"/>
              <a:cs typeface="Lato"/>
              <a:sym typeface="Lato"/>
            </a:endParaRPr>
          </a:p>
          <a:p>
            <a:pPr indent="0" lvl="0" marL="0" rtl="0" algn="just">
              <a:spcBef>
                <a:spcPts val="0"/>
              </a:spcBef>
              <a:spcAft>
                <a:spcPts val="0"/>
              </a:spcAft>
              <a:buNone/>
            </a:pPr>
            <a:r>
              <a:rPr lang="en-GB" sz="1300">
                <a:solidFill>
                  <a:schemeClr val="lt1"/>
                </a:solidFill>
                <a:latin typeface="Lato"/>
                <a:ea typeface="Lato"/>
                <a:cs typeface="Lato"/>
                <a:sym typeface="Lato"/>
              </a:rPr>
              <a:t>[4]	"FaceNet: A Unified Embedding for Face Recognition and Clustering" by Florian Schroff, Dmitry Kalenichenko, and James Philbin (2015):.</a:t>
            </a:r>
            <a:endParaRPr sz="1300">
              <a:solidFill>
                <a:schemeClr val="lt1"/>
              </a:solidFill>
              <a:latin typeface="Lato"/>
              <a:ea typeface="Lato"/>
              <a:cs typeface="Lato"/>
              <a:sym typeface="Lato"/>
            </a:endParaRPr>
          </a:p>
          <a:p>
            <a:pPr indent="0" lvl="0" marL="0" rtl="0" algn="just">
              <a:spcBef>
                <a:spcPts val="0"/>
              </a:spcBef>
              <a:spcAft>
                <a:spcPts val="0"/>
              </a:spcAft>
              <a:buNone/>
            </a:pPr>
            <a:r>
              <a:t/>
            </a:r>
            <a:endParaRPr sz="1300">
              <a:solidFill>
                <a:schemeClr val="lt1"/>
              </a:solidFill>
              <a:latin typeface="Lato"/>
              <a:ea typeface="Lato"/>
              <a:cs typeface="Lato"/>
              <a:sym typeface="Lato"/>
            </a:endParaRPr>
          </a:p>
          <a:p>
            <a:pPr indent="0" lvl="0" marL="0" rtl="0" algn="just">
              <a:spcBef>
                <a:spcPts val="0"/>
              </a:spcBef>
              <a:spcAft>
                <a:spcPts val="0"/>
              </a:spcAft>
              <a:buNone/>
            </a:pPr>
            <a:r>
              <a:rPr lang="en-GB" sz="1300">
                <a:solidFill>
                  <a:schemeClr val="lt1"/>
                </a:solidFill>
                <a:latin typeface="Lato"/>
                <a:ea typeface="Lato"/>
                <a:cs typeface="Lato"/>
                <a:sym typeface="Lato"/>
              </a:rPr>
              <a:t>[5]	Taigman, Y., Yang, M., Ranzato, M., &amp; Wolf, L. (2014). DeepFace: Closing the Gap to Human-Level Performance in Face Verification. Conference on Computer Vision and Pattern Recognition (CVPR).</a:t>
            </a:r>
            <a:endParaRPr sz="1300">
              <a:solidFill>
                <a:schemeClr val="lt1"/>
              </a:solidFill>
              <a:latin typeface="Lato"/>
              <a:ea typeface="Lato"/>
              <a:cs typeface="Lato"/>
              <a:sym typeface="Lato"/>
            </a:endParaRPr>
          </a:p>
          <a:p>
            <a:pPr indent="0" lvl="0" marL="0" rtl="0" algn="just">
              <a:spcBef>
                <a:spcPts val="0"/>
              </a:spcBef>
              <a:spcAft>
                <a:spcPts val="0"/>
              </a:spcAft>
              <a:buNone/>
            </a:pPr>
            <a:r>
              <a:t/>
            </a:r>
            <a:endParaRPr sz="1300">
              <a:solidFill>
                <a:schemeClr val="lt1"/>
              </a:solidFill>
              <a:latin typeface="Lato"/>
              <a:ea typeface="Lato"/>
              <a:cs typeface="Lato"/>
              <a:sym typeface="Lato"/>
            </a:endParaRPr>
          </a:p>
          <a:p>
            <a:pPr indent="0" lvl="0" marL="0" rtl="0" algn="just">
              <a:spcBef>
                <a:spcPts val="0"/>
              </a:spcBef>
              <a:spcAft>
                <a:spcPts val="0"/>
              </a:spcAft>
              <a:buNone/>
            </a:pPr>
            <a:r>
              <a:rPr lang="en-GB" sz="1300">
                <a:solidFill>
                  <a:schemeClr val="lt1"/>
                </a:solidFill>
                <a:latin typeface="Lato"/>
                <a:ea typeface="Lato"/>
                <a:cs typeface="Lato"/>
                <a:sym typeface="Lato"/>
              </a:rPr>
              <a:t>[6]	M. Jha, A. Tiwari, M. Himansh and V. M. Manikandan, "Face Recognition: Recent Advancements and Research Challenges," 2022 13th International Conference on Computing Communication and Networking Technologies (ICCCNT), Kharagpur, India, 2022, pp. 1-6, doi: 10.1109/ICCCNT54827.2022.9984308.</a:t>
            </a:r>
            <a:endParaRPr sz="1300">
              <a:solidFill>
                <a:schemeClr val="lt1"/>
              </a:solidFill>
              <a:latin typeface="Lato"/>
              <a:ea typeface="Lato"/>
              <a:cs typeface="Lato"/>
              <a:sym typeface="Lato"/>
            </a:endParaRPr>
          </a:p>
          <a:p>
            <a:pPr indent="0" lvl="0" marL="0" rtl="0" algn="just">
              <a:spcBef>
                <a:spcPts val="0"/>
              </a:spcBef>
              <a:spcAft>
                <a:spcPts val="0"/>
              </a:spcAft>
              <a:buNone/>
            </a:pPr>
            <a:r>
              <a:t/>
            </a:r>
            <a:endParaRPr sz="1300">
              <a:solidFill>
                <a:schemeClr val="lt1"/>
              </a:solidFill>
              <a:latin typeface="Lato"/>
              <a:ea typeface="Lato"/>
              <a:cs typeface="Lato"/>
              <a:sym typeface="Lato"/>
            </a:endParaRPr>
          </a:p>
          <a:p>
            <a:pPr indent="0" lvl="0" marL="0" rtl="0" algn="just">
              <a:spcBef>
                <a:spcPts val="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8"/>
          <p:cNvSpPr txBox="1"/>
          <p:nvPr>
            <p:ph idx="1" type="body"/>
          </p:nvPr>
        </p:nvSpPr>
        <p:spPr>
          <a:xfrm>
            <a:off x="1326650" y="848300"/>
            <a:ext cx="7038900" cy="41259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GB"/>
              <a:t>[7]	I. Masi, Y. Wu, T. Hassner and P. Natarajan, "Deep Face Recognition: A Survey," 2018 31st SIBGRAPI Conference on Graphics, Patterns and Images (SIBGRAPI), Parana, Brazil, 2018, pp. 471-478, doi: 10.1109/SIBGRAPI.2018.00</a:t>
            </a:r>
            <a:endParaRPr/>
          </a:p>
          <a:p>
            <a:pPr indent="0" lvl="0" marL="0" rtl="0" algn="just">
              <a:lnSpc>
                <a:spcPct val="100000"/>
              </a:lnSpc>
              <a:spcBef>
                <a:spcPts val="0"/>
              </a:spcBef>
              <a:spcAft>
                <a:spcPts val="0"/>
              </a:spcAft>
              <a:buNone/>
            </a:pPr>
            <a:r>
              <a:t/>
            </a:r>
            <a:endParaRPr/>
          </a:p>
          <a:p>
            <a:pPr indent="0" lvl="0" marL="0" rtl="0" algn="just">
              <a:lnSpc>
                <a:spcPct val="100000"/>
              </a:lnSpc>
              <a:spcBef>
                <a:spcPts val="0"/>
              </a:spcBef>
              <a:spcAft>
                <a:spcPts val="0"/>
              </a:spcAft>
              <a:buNone/>
            </a:pPr>
            <a:r>
              <a:rPr lang="en-GB"/>
              <a:t>[8]	A. Firmansyah, T. F. Kusumasari and E. N. Alam, "Comparison of Face Recognition Accuracy of ArcFace, Facenet and Facenet512 Models on Deepface Framework," 2023 International Conference on Computer Science, Information Technology and Engineering (ICCoSITE), Jakarta, Indonesia, 2023, pp. 535-539, doi: 10.1109/ICCoSITE57641.2023.10127799.</a:t>
            </a:r>
            <a:endParaRPr/>
          </a:p>
          <a:p>
            <a:pPr indent="0" lvl="0" marL="0" rtl="0" algn="just">
              <a:lnSpc>
                <a:spcPct val="100000"/>
              </a:lnSpc>
              <a:spcBef>
                <a:spcPts val="0"/>
              </a:spcBef>
              <a:spcAft>
                <a:spcPts val="0"/>
              </a:spcAft>
              <a:buNone/>
            </a:pPr>
            <a:r>
              <a:t/>
            </a:r>
            <a:endParaRPr/>
          </a:p>
          <a:p>
            <a:pPr indent="0" lvl="0" marL="0" rtl="0" algn="just">
              <a:lnSpc>
                <a:spcPct val="100000"/>
              </a:lnSpc>
              <a:spcBef>
                <a:spcPts val="0"/>
              </a:spcBef>
              <a:spcAft>
                <a:spcPts val="0"/>
              </a:spcAft>
              <a:buNone/>
            </a:pPr>
            <a:r>
              <a:rPr lang="en-GB"/>
              <a:t>[9]	J. Deng, J. Guo, N. Xue and S. Zafeiriou, "ArcFace: Additive Angular Margin Loss for Deep Face Recognition," 2019 IEEE/CVF Conference on Computer Vision and Pattern Recognition (CVPR), Long Beach, CA, USA, 2019, pp. 4685-4694, doi: 10.1109/CVPR.2019.00482.</a:t>
            </a:r>
            <a:endParaRPr/>
          </a:p>
          <a:p>
            <a:pPr indent="0" lvl="0" marL="0" rtl="0" algn="just">
              <a:lnSpc>
                <a:spcPct val="100000"/>
              </a:lnSpc>
              <a:spcBef>
                <a:spcPts val="0"/>
              </a:spcBef>
              <a:spcAft>
                <a:spcPts val="0"/>
              </a:spcAft>
              <a:buNone/>
            </a:pPr>
            <a:r>
              <a:t/>
            </a:r>
            <a:endParaRPr/>
          </a:p>
          <a:p>
            <a:pPr indent="0" lvl="0" marL="0" rtl="0" algn="just">
              <a:lnSpc>
                <a:spcPct val="100000"/>
              </a:lnSpc>
              <a:spcBef>
                <a:spcPts val="0"/>
              </a:spcBef>
              <a:spcAft>
                <a:spcPts val="0"/>
              </a:spcAft>
              <a:buNone/>
            </a:pPr>
            <a:r>
              <a:rPr lang="en-GB"/>
              <a:t>[10]	Benjaminson, Emma. “Binary Cross-Entropy.” Binary Cross-Entropy – Emma Benjaminson – Mechanical Engineering Graduate Student, sassafras13.github.io/BiCE/ </a:t>
            </a:r>
            <a:endParaRPr/>
          </a:p>
          <a:p>
            <a:pPr indent="0" lvl="0" marL="0" rtl="0" algn="just">
              <a:lnSpc>
                <a:spcPct val="100000"/>
              </a:lnSpc>
              <a:spcBef>
                <a:spcPts val="0"/>
              </a:spcBef>
              <a:spcAft>
                <a:spcPts val="0"/>
              </a:spcAft>
              <a:buNone/>
            </a:pPr>
            <a:r>
              <a:t/>
            </a:r>
            <a:endParaRPr/>
          </a:p>
          <a:p>
            <a:pPr indent="0" lvl="0" marL="0" rtl="0" algn="just">
              <a:lnSpc>
                <a:spcPct val="100000"/>
              </a:lnSpc>
              <a:spcBef>
                <a:spcPts val="0"/>
              </a:spcBef>
              <a:spcAft>
                <a:spcPts val="0"/>
              </a:spcAft>
              <a:buNone/>
            </a:pPr>
            <a:r>
              <a:rPr lang="en-GB"/>
              <a:t>[11]	“Categorical Cross-Entropy Loss.” Understanding Categorical Cross-Entropy Loss, Binary Cross-Entropy Loss, Softmax Loss, Logistic Loss, Focal Loss and All Those Confusing Names, gombru.github.io/2018/05/23/cross_entropy_loss/</a:t>
            </a:r>
            <a:endParaRPr/>
          </a:p>
          <a:p>
            <a:pPr indent="0" lvl="0" marL="0" rtl="0" algn="just">
              <a:spcBef>
                <a:spcPts val="0"/>
              </a:spcBef>
              <a:spcAft>
                <a:spcPts val="1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9"/>
          <p:cNvSpPr txBox="1"/>
          <p:nvPr>
            <p:ph type="title"/>
          </p:nvPr>
        </p:nvSpPr>
        <p:spPr>
          <a:xfrm>
            <a:off x="1296500" y="231002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Lexend"/>
                <a:ea typeface="Lexend"/>
                <a:cs typeface="Lexend"/>
                <a:sym typeface="Lexend"/>
              </a:rPr>
              <a:t>Thank you!</a:t>
            </a:r>
            <a:endParaRPr b="1">
              <a:latin typeface="Lexend"/>
              <a:ea typeface="Lexend"/>
              <a:cs typeface="Lexend"/>
              <a:sym typeface="Lexend"/>
            </a:endParaRPr>
          </a:p>
        </p:txBody>
      </p:sp>
      <p:grpSp>
        <p:nvGrpSpPr>
          <p:cNvPr id="359" name="Google Shape;359;p39"/>
          <p:cNvGrpSpPr/>
          <p:nvPr/>
        </p:nvGrpSpPr>
        <p:grpSpPr>
          <a:xfrm>
            <a:off x="4066820" y="1553491"/>
            <a:ext cx="3159984" cy="2439109"/>
            <a:chOff x="3553042" y="1657806"/>
            <a:chExt cx="3461100" cy="2671532"/>
          </a:xfrm>
        </p:grpSpPr>
        <p:sp>
          <p:nvSpPr>
            <p:cNvPr id="360" name="Google Shape;360;p3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8" name="Google Shape;368;p39"/>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69" name="Google Shape;369;p39"/>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39"/>
          <p:cNvGrpSpPr/>
          <p:nvPr/>
        </p:nvGrpSpPr>
        <p:grpSpPr>
          <a:xfrm>
            <a:off x="6762480" y="2546254"/>
            <a:ext cx="1024386" cy="1522884"/>
            <a:chOff x="6505573" y="2745170"/>
            <a:chExt cx="1122000" cy="1668000"/>
          </a:xfrm>
        </p:grpSpPr>
        <p:sp>
          <p:nvSpPr>
            <p:cNvPr id="371" name="Google Shape;371;p39"/>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9"/>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9"/>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9"/>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5" name="Google Shape;375;p39"/>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76" name="Google Shape;376;p39"/>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39"/>
          <p:cNvGrpSpPr/>
          <p:nvPr/>
        </p:nvGrpSpPr>
        <p:grpSpPr>
          <a:xfrm>
            <a:off x="6405845" y="3121897"/>
            <a:ext cx="520684" cy="1036470"/>
            <a:chOff x="9543736" y="4486132"/>
            <a:chExt cx="570300" cy="1135235"/>
          </a:xfrm>
        </p:grpSpPr>
        <p:sp>
          <p:nvSpPr>
            <p:cNvPr id="378" name="Google Shape;378;p39"/>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9"/>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9"/>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9"/>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82" name="Google Shape;382;p39"/>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83" name="Google Shape;383;p39"/>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39"/>
          <p:cNvGrpSpPr/>
          <p:nvPr/>
        </p:nvGrpSpPr>
        <p:grpSpPr>
          <a:xfrm>
            <a:off x="7564804" y="3443361"/>
            <a:ext cx="455496" cy="692277"/>
            <a:chOff x="7384375" y="3728000"/>
            <a:chExt cx="498900" cy="758244"/>
          </a:xfrm>
        </p:grpSpPr>
        <p:sp>
          <p:nvSpPr>
            <p:cNvPr id="385" name="Google Shape;385;p39"/>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9"/>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9"/>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9"/>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39"/>
          <p:cNvGrpSpPr/>
          <p:nvPr/>
        </p:nvGrpSpPr>
        <p:grpSpPr>
          <a:xfrm>
            <a:off x="7564836" y="3561758"/>
            <a:ext cx="478081" cy="462776"/>
            <a:chOff x="7384385" y="3857442"/>
            <a:chExt cx="523637" cy="506874"/>
          </a:xfrm>
        </p:grpSpPr>
        <p:sp>
          <p:nvSpPr>
            <p:cNvPr id="390" name="Google Shape;390;p39"/>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39"/>
            <p:cNvGrpSpPr/>
            <p:nvPr/>
          </p:nvGrpSpPr>
          <p:grpSpPr>
            <a:xfrm>
              <a:off x="7384385" y="3857442"/>
              <a:ext cx="523637" cy="498900"/>
              <a:chOff x="7384385" y="3857442"/>
              <a:chExt cx="523637" cy="498900"/>
            </a:xfrm>
          </p:grpSpPr>
          <p:sp>
            <p:nvSpPr>
              <p:cNvPr id="392" name="Google Shape;392;p39"/>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9"/>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94" name="Google Shape;394;p39"/>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95" name="Google Shape;395;p39"/>
          <p:cNvGrpSpPr/>
          <p:nvPr/>
        </p:nvGrpSpPr>
        <p:grpSpPr>
          <a:xfrm>
            <a:off x="8110843" y="3443361"/>
            <a:ext cx="435785" cy="692277"/>
            <a:chOff x="7982421" y="3727763"/>
            <a:chExt cx="477311" cy="758244"/>
          </a:xfrm>
        </p:grpSpPr>
        <p:sp>
          <p:nvSpPr>
            <p:cNvPr id="396" name="Google Shape;396;p39"/>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9"/>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9"/>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9"/>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9"/>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9"/>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9"/>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9"/>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04" name="Google Shape;404;p39"/>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2" name="Google Shape;242;p19"/>
          <p:cNvSpPr txBox="1"/>
          <p:nvPr/>
        </p:nvSpPr>
        <p:spPr>
          <a:xfrm>
            <a:off x="730300" y="1518950"/>
            <a:ext cx="4878600" cy="34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lt1"/>
                </a:solidFill>
                <a:latin typeface="Lato"/>
                <a:ea typeface="Lato"/>
                <a:cs typeface="Lato"/>
                <a:sym typeface="Lato"/>
              </a:rPr>
              <a:t>Facial Attribute Analysis, a pivotal aspect of computer vision in artificial intelligence, identifies and quantifies various human facial attributes such as age, gender, emotion, and ethnicity. Its applications span from security through facial recognition to customer experience enhancement in retail.</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a:p>
            <a:pPr indent="0" lvl="0" marL="0" rtl="0" algn="l">
              <a:spcBef>
                <a:spcPts val="0"/>
              </a:spcBef>
              <a:spcAft>
                <a:spcPts val="0"/>
              </a:spcAft>
              <a:buNone/>
            </a:pPr>
            <a:r>
              <a:rPr lang="en-GB" sz="1200">
                <a:solidFill>
                  <a:schemeClr val="lt1"/>
                </a:solidFill>
                <a:latin typeface="Lato"/>
                <a:ea typeface="Lato"/>
                <a:cs typeface="Lato"/>
                <a:sym typeface="Lato"/>
              </a:rPr>
              <a:t>A prime example of this technology is Facebook AI's 'Deepface,' which achieves near-human accuracy in facial recognition. Deepface creates a 3D face model, normalizes it to address pose and illumination variations, and uses a deep neural network for precise feature extraction and classification.</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a:p>
            <a:pPr indent="0" lvl="0" marL="0" rtl="0" algn="l">
              <a:spcBef>
                <a:spcPts val="0"/>
              </a:spcBef>
              <a:spcAft>
                <a:spcPts val="0"/>
              </a:spcAft>
              <a:buNone/>
            </a:pPr>
            <a:r>
              <a:rPr lang="en-GB" sz="1200">
                <a:solidFill>
                  <a:schemeClr val="lt1"/>
                </a:solidFill>
                <a:latin typeface="Lato"/>
                <a:ea typeface="Lato"/>
                <a:cs typeface="Lato"/>
                <a:sym typeface="Lato"/>
              </a:rPr>
              <a:t>This report aims to explore the mechanisms and applications of facial attribute analysis, focusing on Deepface and CNNs, their challenges, and prospects. We will examine the technical foundations of CNNs, the architecture of Deepface, and the broader impact of this technology in various sectors.</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p:txBody>
      </p:sp>
      <p:pic>
        <p:nvPicPr>
          <p:cNvPr id="243" name="Google Shape;243;p19"/>
          <p:cNvPicPr preferRelativeResize="0"/>
          <p:nvPr/>
        </p:nvPicPr>
        <p:blipFill>
          <a:blip r:embed="rId3">
            <a:alphaModFix/>
          </a:blip>
          <a:stretch>
            <a:fillRect/>
          </a:stretch>
        </p:blipFill>
        <p:spPr>
          <a:xfrm>
            <a:off x="5720150" y="1518950"/>
            <a:ext cx="2871050" cy="22962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graphicFrame>
        <p:nvGraphicFramePr>
          <p:cNvPr id="248" name="Google Shape;248;p20"/>
          <p:cNvGraphicFramePr/>
          <p:nvPr/>
        </p:nvGraphicFramePr>
        <p:xfrm>
          <a:off x="1193575" y="-30775"/>
          <a:ext cx="3000000" cy="3000000"/>
        </p:xfrm>
        <a:graphic>
          <a:graphicData uri="http://schemas.openxmlformats.org/drawingml/2006/table">
            <a:tbl>
              <a:tblPr>
                <a:noFill/>
                <a:tableStyleId>{DBE29894-2C3E-4914-AF76-DB00412E52F9}</a:tableStyleId>
              </a:tblPr>
              <a:tblGrid>
                <a:gridCol w="1749875"/>
                <a:gridCol w="1749875"/>
                <a:gridCol w="2008375"/>
                <a:gridCol w="1491375"/>
              </a:tblGrid>
              <a:tr h="341000">
                <a:tc>
                  <a:txBody>
                    <a:bodyPr/>
                    <a:lstStyle/>
                    <a:p>
                      <a:pPr indent="0" lvl="0" marL="0" rtl="0" algn="ctr">
                        <a:lnSpc>
                          <a:spcPct val="171429"/>
                        </a:lnSpc>
                        <a:spcBef>
                          <a:spcPts val="1900"/>
                        </a:spcBef>
                        <a:spcAft>
                          <a:spcPts val="1900"/>
                        </a:spcAft>
                        <a:buNone/>
                      </a:pPr>
                      <a:r>
                        <a:rPr b="1" lang="en-GB" sz="950">
                          <a:solidFill>
                            <a:schemeClr val="lt1"/>
                          </a:solidFill>
                          <a:latin typeface="Roboto"/>
                          <a:ea typeface="Roboto"/>
                          <a:cs typeface="Roboto"/>
                          <a:sym typeface="Roboto"/>
                        </a:rPr>
                        <a:t>Paper Title</a:t>
                      </a:r>
                      <a:endParaRPr b="1" sz="950">
                        <a:solidFill>
                          <a:schemeClr val="lt1"/>
                        </a:solidFill>
                        <a:latin typeface="Roboto"/>
                        <a:ea typeface="Roboto"/>
                        <a:cs typeface="Roboto"/>
                        <a:sym typeface="Roboto"/>
                      </a:endParaRPr>
                    </a:p>
                  </a:txBody>
                  <a:tcPr marT="91425" marB="91425" marR="91425" marL="91425" anchor="b">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ctr">
                        <a:lnSpc>
                          <a:spcPct val="171429"/>
                        </a:lnSpc>
                        <a:spcBef>
                          <a:spcPts val="1900"/>
                        </a:spcBef>
                        <a:spcAft>
                          <a:spcPts val="1900"/>
                        </a:spcAft>
                        <a:buNone/>
                      </a:pPr>
                      <a:r>
                        <a:rPr b="1" lang="en-GB" sz="950">
                          <a:solidFill>
                            <a:schemeClr val="lt1"/>
                          </a:solidFill>
                          <a:latin typeface="Roboto"/>
                          <a:ea typeface="Roboto"/>
                          <a:cs typeface="Roboto"/>
                          <a:sym typeface="Roboto"/>
                        </a:rPr>
                        <a:t>Authors </a:t>
                      </a:r>
                      <a:endParaRPr b="1" sz="950">
                        <a:solidFill>
                          <a:schemeClr val="lt1"/>
                        </a:solidFill>
                        <a:latin typeface="Roboto"/>
                        <a:ea typeface="Roboto"/>
                        <a:cs typeface="Roboto"/>
                        <a:sym typeface="Roboto"/>
                      </a:endParaRPr>
                    </a:p>
                  </a:txBody>
                  <a:tcPr marT="91425" marB="91425" marR="91425" marL="91425" anchor="b">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ctr">
                        <a:lnSpc>
                          <a:spcPct val="171429"/>
                        </a:lnSpc>
                        <a:spcBef>
                          <a:spcPts val="1900"/>
                        </a:spcBef>
                        <a:spcAft>
                          <a:spcPts val="1900"/>
                        </a:spcAft>
                        <a:buNone/>
                      </a:pPr>
                      <a:r>
                        <a:rPr b="1" lang="en-GB" sz="950">
                          <a:solidFill>
                            <a:schemeClr val="lt1"/>
                          </a:solidFill>
                          <a:latin typeface="Roboto"/>
                          <a:ea typeface="Roboto"/>
                          <a:cs typeface="Roboto"/>
                          <a:sym typeface="Roboto"/>
                        </a:rPr>
                        <a:t>Summary</a:t>
                      </a:r>
                      <a:endParaRPr b="1" sz="950">
                        <a:solidFill>
                          <a:schemeClr val="lt1"/>
                        </a:solidFill>
                        <a:latin typeface="Roboto"/>
                        <a:ea typeface="Roboto"/>
                        <a:cs typeface="Roboto"/>
                        <a:sym typeface="Roboto"/>
                      </a:endParaRPr>
                    </a:p>
                  </a:txBody>
                  <a:tcPr marT="91425" marB="91425" marR="91425" marL="91425" anchor="b">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ctr">
                        <a:lnSpc>
                          <a:spcPct val="171429"/>
                        </a:lnSpc>
                        <a:spcBef>
                          <a:spcPts val="1900"/>
                        </a:spcBef>
                        <a:spcAft>
                          <a:spcPts val="1900"/>
                        </a:spcAft>
                        <a:buNone/>
                      </a:pPr>
                      <a:r>
                        <a:rPr b="1" lang="en-GB" sz="950">
                          <a:solidFill>
                            <a:schemeClr val="lt1"/>
                          </a:solidFill>
                          <a:latin typeface="Roboto"/>
                          <a:ea typeface="Roboto"/>
                          <a:cs typeface="Roboto"/>
                          <a:sym typeface="Roboto"/>
                        </a:rPr>
                        <a:t>Accuracy Achieved</a:t>
                      </a:r>
                      <a:endParaRPr b="1" sz="950">
                        <a:solidFill>
                          <a:schemeClr val="lt1"/>
                        </a:solidFill>
                        <a:latin typeface="Roboto"/>
                        <a:ea typeface="Roboto"/>
                        <a:cs typeface="Roboto"/>
                        <a:sym typeface="Roboto"/>
                      </a:endParaRPr>
                    </a:p>
                  </a:txBody>
                  <a:tcPr marT="91425" marB="91425" marR="91425" marL="91425" anchor="b">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r>
              <a:tr h="1726850">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[1]FaceNet: A Unified Embedding for Face Recognition and Clustering</a:t>
                      </a:r>
                      <a:endParaRPr sz="950">
                        <a:solidFill>
                          <a:schemeClr val="lt2"/>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Florian Schroff, Dmitry Kalenichenko, and James Philbin (2015)</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Introduced FaceNet, a deep learning model that learns a mapping from face images to a compact Euclidean space where distances directly correspond to a measure of face similarity.</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GB" sz="950">
                          <a:solidFill>
                            <a:schemeClr val="lt1"/>
                          </a:solidFill>
                          <a:latin typeface="Roboto"/>
                          <a:ea typeface="Roboto"/>
                          <a:cs typeface="Roboto"/>
                          <a:sym typeface="Roboto"/>
                        </a:rPr>
                        <a:t>99.63% on LFW</a:t>
                      </a:r>
                      <a:endParaRPr sz="950">
                        <a:solidFill>
                          <a:schemeClr val="lt1"/>
                        </a:solidFill>
                        <a:latin typeface="Roboto"/>
                        <a:ea typeface="Roboto"/>
                        <a:cs typeface="Roboto"/>
                        <a:sym typeface="Roboto"/>
                      </a:endParaRPr>
                    </a:p>
                    <a:p>
                      <a:pPr indent="0" lvl="0" marL="0" rtl="0" algn="l">
                        <a:lnSpc>
                          <a:spcPct val="100000"/>
                        </a:lnSpc>
                        <a:spcBef>
                          <a:spcPts val="0"/>
                        </a:spcBef>
                        <a:spcAft>
                          <a:spcPts val="0"/>
                        </a:spcAft>
                        <a:buNone/>
                      </a:pPr>
                      <a:r>
                        <a:t/>
                      </a:r>
                      <a:endParaRPr sz="950">
                        <a:solidFill>
                          <a:schemeClr val="lt1"/>
                        </a:solidFill>
                        <a:latin typeface="Roboto"/>
                        <a:ea typeface="Roboto"/>
                        <a:cs typeface="Roboto"/>
                        <a:sym typeface="Roboto"/>
                      </a:endParaRPr>
                    </a:p>
                    <a:p>
                      <a:pPr indent="0" lvl="0" marL="0" rtl="0" algn="l">
                        <a:lnSpc>
                          <a:spcPct val="100000"/>
                        </a:lnSpc>
                        <a:spcBef>
                          <a:spcPts val="0"/>
                        </a:spcBef>
                        <a:spcAft>
                          <a:spcPts val="0"/>
                        </a:spcAft>
                        <a:buNone/>
                      </a:pPr>
                      <a:r>
                        <a:rPr lang="en-GB" sz="950">
                          <a:solidFill>
                            <a:schemeClr val="lt1"/>
                          </a:solidFill>
                          <a:latin typeface="Roboto"/>
                          <a:ea typeface="Roboto"/>
                          <a:cs typeface="Roboto"/>
                          <a:sym typeface="Roboto"/>
                        </a:rPr>
                        <a:t>95.12% on YouTube Faces DB</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r>
              <a:tr h="1406650">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[2]</a:t>
                      </a:r>
                      <a:r>
                        <a:rPr lang="en-GB" sz="950">
                          <a:solidFill>
                            <a:schemeClr val="lt1"/>
                          </a:solidFill>
                          <a:latin typeface="Roboto"/>
                          <a:ea typeface="Roboto"/>
                          <a:cs typeface="Roboto"/>
                          <a:sym typeface="Roboto"/>
                        </a:rPr>
                        <a:t>DeepFace: Closing the Gap to Human-Level Performance in Face Verification</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Yaniv Taigman, Ming Yang, Marc'Aurelio Ranzato, and Lior Wolf (2014)</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Facebook's DeepFace system utilized a deep learning architecture to achieve high accuracy in face verification tasks, approaching human-level performance.</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l">
                        <a:lnSpc>
                          <a:spcPct val="100000"/>
                        </a:lnSpc>
                        <a:spcBef>
                          <a:spcPts val="1900"/>
                        </a:spcBef>
                        <a:spcAft>
                          <a:spcPts val="0"/>
                        </a:spcAft>
                        <a:buNone/>
                      </a:pPr>
                      <a:r>
                        <a:rPr lang="en-GB" sz="950">
                          <a:solidFill>
                            <a:schemeClr val="lt1"/>
                          </a:solidFill>
                          <a:latin typeface="Roboto"/>
                          <a:ea typeface="Roboto"/>
                          <a:cs typeface="Roboto"/>
                          <a:sym typeface="Roboto"/>
                        </a:rPr>
                        <a:t>accuracy of 97.35% on the (LFW) dataset; </a:t>
                      </a:r>
                      <a:endParaRPr sz="950">
                        <a:solidFill>
                          <a:schemeClr val="lt1"/>
                        </a:solidFill>
                        <a:latin typeface="Roboto"/>
                        <a:ea typeface="Roboto"/>
                        <a:cs typeface="Roboto"/>
                        <a:sym typeface="Roboto"/>
                      </a:endParaRPr>
                    </a:p>
                    <a:p>
                      <a:pPr indent="0" lvl="0" marL="0" rtl="0" algn="l">
                        <a:lnSpc>
                          <a:spcPct val="100000"/>
                        </a:lnSpc>
                        <a:spcBef>
                          <a:spcPts val="1900"/>
                        </a:spcBef>
                        <a:spcAft>
                          <a:spcPts val="0"/>
                        </a:spcAft>
                        <a:buNone/>
                      </a:pPr>
                      <a:r>
                        <a:rPr lang="en-GB" sz="950">
                          <a:solidFill>
                            <a:schemeClr val="lt1"/>
                          </a:solidFill>
                          <a:latin typeface="Roboto"/>
                          <a:ea typeface="Roboto"/>
                          <a:cs typeface="Roboto"/>
                          <a:sym typeface="Roboto"/>
                        </a:rPr>
                        <a:t>Reducement of error by 27% compared to other ‘state-of-the-art’ algorithms. </a:t>
                      </a:r>
                      <a:endParaRPr sz="950">
                        <a:solidFill>
                          <a:schemeClr val="lt1"/>
                        </a:solidFill>
                        <a:latin typeface="Roboto"/>
                        <a:ea typeface="Roboto"/>
                        <a:cs typeface="Roboto"/>
                        <a:sym typeface="Roboto"/>
                      </a:endParaRPr>
                    </a:p>
                    <a:p>
                      <a:pPr indent="0" lvl="0" marL="0" rtl="0" algn="l">
                        <a:lnSpc>
                          <a:spcPct val="100000"/>
                        </a:lnSpc>
                        <a:spcBef>
                          <a:spcPts val="1900"/>
                        </a:spcBef>
                        <a:spcAft>
                          <a:spcPts val="1900"/>
                        </a:spcAft>
                        <a:buNone/>
                      </a:pPr>
                      <a:r>
                        <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r>
              <a:tr h="1490950">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[3]</a:t>
                      </a:r>
                      <a:r>
                        <a:rPr lang="en-GB" sz="950">
                          <a:solidFill>
                            <a:schemeClr val="lt1"/>
                          </a:solidFill>
                          <a:latin typeface="Roboto"/>
                          <a:ea typeface="Roboto"/>
                          <a:cs typeface="Roboto"/>
                          <a:sym typeface="Roboto"/>
                        </a:rPr>
                        <a:t>VGG Face</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Omkar M. Parkhi, Andrea Vedaldi, and Andrew Zisserman (2015)</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Introduced the VGGFace dataset and a series of neural network architectures for face recognition, demonstrating state-of-the-art performance on benchmark datasets.</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t/>
                      </a:r>
                      <a:endParaRPr sz="950">
                        <a:solidFill>
                          <a:schemeClr val="lt1"/>
                        </a:solidFill>
                        <a:latin typeface="Roboto"/>
                        <a:ea typeface="Roboto"/>
                        <a:cs typeface="Roboto"/>
                        <a:sym typeface="Roboto"/>
                      </a:endParaRPr>
                    </a:p>
                  </a:txBody>
                  <a:tcPr marT="91425" marB="91425" marR="91425" marL="91425" anchor="ctr">
                    <a:lnL cap="flat" cmpd="sng" w="8475">
                      <a:solidFill>
                        <a:schemeClr val="lt1"/>
                      </a:solidFill>
                      <a:prstDash val="solid"/>
                      <a:round/>
                      <a:headEnd len="sm" w="sm" type="none"/>
                      <a:tailEnd len="sm" w="sm" type="none"/>
                    </a:lnL>
                    <a:lnR cap="flat" cmpd="sng" w="8475">
                      <a:solidFill>
                        <a:schemeClr val="lt1"/>
                      </a:solidFill>
                      <a:prstDash val="solid"/>
                      <a:round/>
                      <a:headEnd len="sm" w="sm" type="none"/>
                      <a:tailEnd len="sm" w="sm" type="none"/>
                    </a:lnR>
                    <a:lnT cap="flat" cmpd="sng" w="8475">
                      <a:solidFill>
                        <a:schemeClr val="lt1"/>
                      </a:solidFill>
                      <a:prstDash val="solid"/>
                      <a:round/>
                      <a:headEnd len="sm" w="sm" type="none"/>
                      <a:tailEnd len="sm" w="sm" type="none"/>
                    </a:lnT>
                    <a:lnB cap="flat" cmpd="sng" w="8475">
                      <a:solidFill>
                        <a:schemeClr val="lt1"/>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graphicFrame>
        <p:nvGraphicFramePr>
          <p:cNvPr id="253" name="Google Shape;253;p21"/>
          <p:cNvGraphicFramePr/>
          <p:nvPr/>
        </p:nvGraphicFramePr>
        <p:xfrm>
          <a:off x="443575" y="753925"/>
          <a:ext cx="3000000" cy="3000000"/>
        </p:xfrm>
        <a:graphic>
          <a:graphicData uri="http://schemas.openxmlformats.org/drawingml/2006/table">
            <a:tbl>
              <a:tblPr>
                <a:noFill/>
                <a:tableStyleId>{DBE29894-2C3E-4914-AF76-DB00412E52F9}</a:tableStyleId>
              </a:tblPr>
              <a:tblGrid>
                <a:gridCol w="2167600"/>
                <a:gridCol w="1653750"/>
                <a:gridCol w="2967850"/>
                <a:gridCol w="1546700"/>
              </a:tblGrid>
              <a:tr h="361550">
                <a:tc>
                  <a:txBody>
                    <a:bodyPr/>
                    <a:lstStyle/>
                    <a:p>
                      <a:pPr indent="0" lvl="0" marL="0" rtl="0" algn="ctr">
                        <a:lnSpc>
                          <a:spcPct val="171429"/>
                        </a:lnSpc>
                        <a:spcBef>
                          <a:spcPts val="1900"/>
                        </a:spcBef>
                        <a:spcAft>
                          <a:spcPts val="1900"/>
                        </a:spcAft>
                        <a:buNone/>
                      </a:pPr>
                      <a:r>
                        <a:rPr b="1" lang="en-GB" sz="950">
                          <a:solidFill>
                            <a:srgbClr val="D1D5DB"/>
                          </a:solidFill>
                          <a:highlight>
                            <a:schemeClr val="dk1"/>
                          </a:highlight>
                          <a:latin typeface="Roboto"/>
                          <a:ea typeface="Roboto"/>
                          <a:cs typeface="Roboto"/>
                          <a:sym typeface="Roboto"/>
                        </a:rPr>
                        <a:t>Paper Title</a:t>
                      </a:r>
                      <a:endParaRPr b="1" sz="950">
                        <a:solidFill>
                          <a:srgbClr val="D1D5DB"/>
                        </a:solidFill>
                        <a:highlight>
                          <a:schemeClr val="dk1"/>
                        </a:highlight>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ctr">
                        <a:lnSpc>
                          <a:spcPct val="171429"/>
                        </a:lnSpc>
                        <a:spcBef>
                          <a:spcPts val="1900"/>
                        </a:spcBef>
                        <a:spcAft>
                          <a:spcPts val="1900"/>
                        </a:spcAft>
                        <a:buNone/>
                      </a:pPr>
                      <a:r>
                        <a:rPr b="1" lang="en-GB" sz="950">
                          <a:solidFill>
                            <a:srgbClr val="D1D5DB"/>
                          </a:solidFill>
                          <a:highlight>
                            <a:schemeClr val="dk1"/>
                          </a:highlight>
                          <a:latin typeface="Roboto"/>
                          <a:ea typeface="Roboto"/>
                          <a:cs typeface="Roboto"/>
                          <a:sym typeface="Roboto"/>
                        </a:rPr>
                        <a:t>Authors</a:t>
                      </a:r>
                      <a:endParaRPr b="1" sz="950">
                        <a:solidFill>
                          <a:srgbClr val="D1D5DB"/>
                        </a:solidFill>
                        <a:highlight>
                          <a:schemeClr val="dk1"/>
                        </a:highlight>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ctr">
                        <a:lnSpc>
                          <a:spcPct val="171429"/>
                        </a:lnSpc>
                        <a:spcBef>
                          <a:spcPts val="1900"/>
                        </a:spcBef>
                        <a:spcAft>
                          <a:spcPts val="1900"/>
                        </a:spcAft>
                        <a:buNone/>
                      </a:pPr>
                      <a:r>
                        <a:rPr b="1" lang="en-GB" sz="950">
                          <a:solidFill>
                            <a:srgbClr val="D1D5DB"/>
                          </a:solidFill>
                          <a:highlight>
                            <a:schemeClr val="dk1"/>
                          </a:highlight>
                          <a:latin typeface="Roboto"/>
                          <a:ea typeface="Roboto"/>
                          <a:cs typeface="Roboto"/>
                          <a:sym typeface="Roboto"/>
                        </a:rPr>
                        <a:t>Summary</a:t>
                      </a:r>
                      <a:endParaRPr b="1" sz="950">
                        <a:solidFill>
                          <a:srgbClr val="D1D5DB"/>
                        </a:solidFill>
                        <a:highlight>
                          <a:schemeClr val="dk1"/>
                        </a:highlight>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ctr">
                        <a:lnSpc>
                          <a:spcPct val="171429"/>
                        </a:lnSpc>
                        <a:spcBef>
                          <a:spcPts val="1900"/>
                        </a:spcBef>
                        <a:spcAft>
                          <a:spcPts val="0"/>
                        </a:spcAft>
                        <a:buNone/>
                      </a:pPr>
                      <a:r>
                        <a:rPr b="1" lang="en-GB" sz="950">
                          <a:solidFill>
                            <a:srgbClr val="FFFFFF"/>
                          </a:solidFill>
                          <a:latin typeface="Roboto"/>
                          <a:ea typeface="Roboto"/>
                          <a:cs typeface="Roboto"/>
                          <a:sym typeface="Roboto"/>
                        </a:rPr>
                        <a:t>Accuracy Achieved </a:t>
                      </a:r>
                      <a:endParaRPr b="1" sz="950">
                        <a:solidFill>
                          <a:srgbClr val="FFFFFF"/>
                        </a:solidFill>
                        <a:highlight>
                          <a:schemeClr val="dk1"/>
                        </a:highlight>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819100">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[4] ArcFace: Additive Angular Margin Loss for Deep Face Recognition</a:t>
                      </a:r>
                      <a:endParaRPr sz="950">
                        <a:solidFill>
                          <a:schemeClr val="lt1"/>
                        </a:solidFill>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marR="0" rtl="0" algn="l">
                        <a:lnSpc>
                          <a:spcPct val="100000"/>
                        </a:lnSpc>
                        <a:spcBef>
                          <a:spcPts val="1900"/>
                        </a:spcBef>
                        <a:spcAft>
                          <a:spcPts val="1900"/>
                        </a:spcAft>
                        <a:buNone/>
                      </a:pPr>
                      <a:r>
                        <a:rPr lang="en-GB" sz="950">
                          <a:solidFill>
                            <a:schemeClr val="lt1"/>
                          </a:solidFill>
                          <a:latin typeface="Roboto"/>
                          <a:ea typeface="Roboto"/>
                          <a:cs typeface="Roboto"/>
                          <a:sym typeface="Roboto"/>
                        </a:rPr>
                        <a:t>Jiankang Deng, Jia Guo, Niannan Xue, and Stefanos Zafeiriou (2019)</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Introduced an additive angular margin loss function, enhancing the discriminative capability of deep networks for face recognition tasks. Achieved state-of-the-art results on various benchmarks.</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0"/>
                        </a:spcAft>
                        <a:buNone/>
                      </a:pPr>
                      <a:r>
                        <a:rPr lang="en-GB" sz="950">
                          <a:solidFill>
                            <a:srgbClr val="FFFFFF"/>
                          </a:solidFill>
                          <a:latin typeface="Roboto"/>
                          <a:ea typeface="Roboto"/>
                          <a:cs typeface="Roboto"/>
                          <a:sym typeface="Roboto"/>
                        </a:rPr>
                        <a:t>99.83% in LFW;  98.02% IN YTF DATASETS</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381000">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[5] </a:t>
                      </a:r>
                      <a:r>
                        <a:rPr lang="en-GB" sz="950">
                          <a:solidFill>
                            <a:schemeClr val="lt1"/>
                          </a:solidFill>
                          <a:latin typeface="Roboto"/>
                          <a:ea typeface="Roboto"/>
                          <a:cs typeface="Roboto"/>
                          <a:sym typeface="Roboto"/>
                        </a:rPr>
                        <a:t>DeepID3: Face Recognition with Very Deep Neural Networks</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Yi Sun, Xiaogang Wang, and Xiaoou Tang (2015)</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Proposed a deeply learned representation for face images. The model was trained using a large-scale dataset and demonstrated improved performance on face verification and identification tasks.</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0"/>
                        </a:spcAft>
                        <a:buNone/>
                      </a:pPr>
                      <a:r>
                        <a:rPr lang="en-GB" sz="950">
                          <a:solidFill>
                            <a:srgbClr val="FFFFFF"/>
                          </a:solidFill>
                          <a:latin typeface="Roboto"/>
                          <a:ea typeface="Roboto"/>
                          <a:cs typeface="Roboto"/>
                          <a:sym typeface="Roboto"/>
                        </a:rPr>
                        <a:t>accuracy improvement in face verification from 99.47% to 99.53% and in rank-1 face identification from 95.0% to 96.0% on the LFW dataset </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381000">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[6] </a:t>
                      </a:r>
                      <a:r>
                        <a:rPr lang="en-GB" sz="950">
                          <a:solidFill>
                            <a:schemeClr val="lt1"/>
                          </a:solidFill>
                          <a:latin typeface="Roboto"/>
                          <a:ea typeface="Roboto"/>
                          <a:cs typeface="Roboto"/>
                          <a:sym typeface="Roboto"/>
                        </a:rPr>
                        <a:t>Joint Face Detection and Alignment Using Multitask Cascaded Convolutional Networks</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Kaipeng Zhang, Zhanpeng Zhang, Zhifeng Li, and Yu Qiao (2016)</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Proposed a multitask learning framework for joint face detection and alignment, achieving state-of-the-art results on standard benchmarks.</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0"/>
                        </a:spcAft>
                        <a:buNone/>
                      </a:pPr>
                      <a:r>
                        <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381000">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[7 ]</a:t>
                      </a:r>
                      <a:r>
                        <a:rPr lang="en-GB" sz="950">
                          <a:solidFill>
                            <a:schemeClr val="lt1"/>
                          </a:solidFill>
                          <a:latin typeface="Roboto"/>
                          <a:ea typeface="Roboto"/>
                          <a:cs typeface="Roboto"/>
                          <a:sym typeface="Roboto"/>
                        </a:rPr>
                        <a:t>Deep Residual Learning for Image Recognition</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Kaiming He, Xiangyu Zhang, Shaoqing Ren, and Jian Sun (2016)</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rPr lang="en-GB" sz="950">
                          <a:solidFill>
                            <a:schemeClr val="lt1"/>
                          </a:solidFill>
                          <a:latin typeface="Roboto"/>
                          <a:ea typeface="Roboto"/>
                          <a:cs typeface="Roboto"/>
                          <a:sym typeface="Roboto"/>
                        </a:rPr>
                        <a:t>Although primarily focused on general image recognition, ResNet architectures have been widely adopted in face recognition tasks due to their ability to train very deep networks effectively.</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00000"/>
                        </a:lnSpc>
                        <a:spcBef>
                          <a:spcPts val="1900"/>
                        </a:spcBef>
                        <a:spcAft>
                          <a:spcPts val="1900"/>
                        </a:spcAft>
                        <a:buNone/>
                      </a:pPr>
                      <a:r>
                        <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graphicFrame>
        <p:nvGraphicFramePr>
          <p:cNvPr id="258" name="Google Shape;258;p22"/>
          <p:cNvGraphicFramePr/>
          <p:nvPr/>
        </p:nvGraphicFramePr>
        <p:xfrm>
          <a:off x="1346350" y="132675"/>
          <a:ext cx="3000000" cy="3000000"/>
        </p:xfrm>
        <a:graphic>
          <a:graphicData uri="http://schemas.openxmlformats.org/drawingml/2006/table">
            <a:tbl>
              <a:tblPr>
                <a:noFill/>
                <a:tableStyleId>{10F63150-5881-4D69-9653-96B474872C34}</a:tableStyleId>
              </a:tblPr>
              <a:tblGrid>
                <a:gridCol w="1726375"/>
                <a:gridCol w="1551525"/>
                <a:gridCol w="3582600"/>
              </a:tblGrid>
              <a:tr h="459300">
                <a:tc>
                  <a:txBody>
                    <a:bodyPr/>
                    <a:lstStyle/>
                    <a:p>
                      <a:pPr indent="0" lvl="0" marL="0" rtl="0" algn="ctr">
                        <a:lnSpc>
                          <a:spcPct val="171429"/>
                        </a:lnSpc>
                        <a:spcBef>
                          <a:spcPts val="1900"/>
                        </a:spcBef>
                        <a:spcAft>
                          <a:spcPts val="0"/>
                        </a:spcAft>
                        <a:buNone/>
                      </a:pPr>
                      <a:r>
                        <a:rPr b="1" lang="en-GB" sz="950">
                          <a:solidFill>
                            <a:srgbClr val="FFFFFF"/>
                          </a:solidFill>
                          <a:latin typeface="Roboto"/>
                          <a:ea typeface="Roboto"/>
                          <a:cs typeface="Roboto"/>
                          <a:sym typeface="Roboto"/>
                        </a:rPr>
                        <a:t>Paper Title</a:t>
                      </a:r>
                      <a:endParaRPr b="1" sz="950">
                        <a:solidFill>
                          <a:srgbClr val="FFFFFF"/>
                        </a:solidFill>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ctr">
                        <a:lnSpc>
                          <a:spcPct val="171429"/>
                        </a:lnSpc>
                        <a:spcBef>
                          <a:spcPts val="1900"/>
                        </a:spcBef>
                        <a:spcAft>
                          <a:spcPts val="0"/>
                        </a:spcAft>
                        <a:buNone/>
                      </a:pPr>
                      <a:r>
                        <a:rPr b="1" lang="en-GB" sz="950">
                          <a:solidFill>
                            <a:srgbClr val="FFFFFF"/>
                          </a:solidFill>
                          <a:latin typeface="Roboto"/>
                          <a:ea typeface="Roboto"/>
                          <a:cs typeface="Roboto"/>
                          <a:sym typeface="Roboto"/>
                        </a:rPr>
                        <a:t>Authors (Year)</a:t>
                      </a:r>
                      <a:endParaRPr b="1" sz="950">
                        <a:solidFill>
                          <a:srgbClr val="FFFFFF"/>
                        </a:solidFill>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ctr">
                        <a:lnSpc>
                          <a:spcPct val="171429"/>
                        </a:lnSpc>
                        <a:spcBef>
                          <a:spcPts val="1900"/>
                        </a:spcBef>
                        <a:spcAft>
                          <a:spcPts val="0"/>
                        </a:spcAft>
                        <a:buNone/>
                      </a:pPr>
                      <a:r>
                        <a:rPr b="1" lang="en-GB" sz="950">
                          <a:solidFill>
                            <a:srgbClr val="FFFFFF"/>
                          </a:solidFill>
                          <a:latin typeface="Roboto"/>
                          <a:ea typeface="Roboto"/>
                          <a:cs typeface="Roboto"/>
                          <a:sym typeface="Roboto"/>
                        </a:rPr>
                        <a:t>Summary</a:t>
                      </a:r>
                      <a:endParaRPr b="1" sz="950">
                        <a:solidFill>
                          <a:srgbClr val="FFFFFF"/>
                        </a:solidFill>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1372100">
                <a:tc>
                  <a:txBody>
                    <a:bodyPr/>
                    <a:lstStyle/>
                    <a:p>
                      <a:pPr indent="0" lvl="0" marL="0" rtl="0" algn="just">
                        <a:lnSpc>
                          <a:spcPct val="100000"/>
                        </a:lnSpc>
                        <a:spcBef>
                          <a:spcPts val="1900"/>
                        </a:spcBef>
                        <a:spcAft>
                          <a:spcPts val="0"/>
                        </a:spcAft>
                        <a:buNone/>
                      </a:pPr>
                      <a:r>
                        <a:rPr lang="en-GB" sz="950">
                          <a:solidFill>
                            <a:schemeClr val="lt1"/>
                          </a:solidFill>
                          <a:latin typeface="Roboto"/>
                          <a:ea typeface="Roboto"/>
                          <a:cs typeface="Roboto"/>
                          <a:sym typeface="Roboto"/>
                        </a:rPr>
                        <a:t>[9]</a:t>
                      </a:r>
                      <a:r>
                        <a:rPr lang="en-GB" sz="950">
                          <a:solidFill>
                            <a:schemeClr val="lt1"/>
                          </a:solidFill>
                          <a:latin typeface="Roboto"/>
                          <a:ea typeface="Roboto"/>
                          <a:cs typeface="Roboto"/>
                          <a:sym typeface="Roboto"/>
                        </a:rPr>
                        <a:t>Dlib-ml: A Machine Learning Toolkit</a:t>
                      </a:r>
                      <a:endParaRPr sz="950">
                        <a:solidFill>
                          <a:schemeClr val="lt1"/>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just">
                        <a:lnSpc>
                          <a:spcPct val="100000"/>
                        </a:lnSpc>
                        <a:spcBef>
                          <a:spcPts val="1900"/>
                        </a:spcBef>
                        <a:spcAft>
                          <a:spcPts val="0"/>
                        </a:spcAft>
                        <a:buNone/>
                      </a:pPr>
                      <a:r>
                        <a:rPr lang="en-GB" sz="950">
                          <a:solidFill>
                            <a:srgbClr val="FFFFFF"/>
                          </a:solidFill>
                          <a:latin typeface="Roboto"/>
                          <a:ea typeface="Roboto"/>
                          <a:cs typeface="Roboto"/>
                          <a:sym typeface="Roboto"/>
                        </a:rPr>
                        <a:t>Davis E. King (2009)</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just">
                        <a:lnSpc>
                          <a:spcPct val="100000"/>
                        </a:lnSpc>
                        <a:spcBef>
                          <a:spcPts val="1900"/>
                        </a:spcBef>
                        <a:spcAft>
                          <a:spcPts val="0"/>
                        </a:spcAft>
                        <a:buNone/>
                      </a:pPr>
                      <a:r>
                        <a:rPr lang="en-GB" sz="950">
                          <a:solidFill>
                            <a:srgbClr val="FFFFFF"/>
                          </a:solidFill>
                          <a:latin typeface="Roboto"/>
                          <a:ea typeface="Roboto"/>
                          <a:cs typeface="Roboto"/>
                          <a:sym typeface="Roboto"/>
                        </a:rPr>
                        <a:t>Dlib is an open-source toolkit providing machine-learning algorithm implementations, including facial recognition. Widely utilized in research and practical applications, however, the specific accuracy metrics for facial recognition are not provided in the summary.</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1462500">
                <a:tc>
                  <a:txBody>
                    <a:bodyPr/>
                    <a:lstStyle/>
                    <a:p>
                      <a:pPr indent="0" lvl="0" marL="0" rtl="0" algn="just">
                        <a:lnSpc>
                          <a:spcPct val="100000"/>
                        </a:lnSpc>
                        <a:spcBef>
                          <a:spcPts val="1900"/>
                        </a:spcBef>
                        <a:spcAft>
                          <a:spcPts val="0"/>
                        </a:spcAft>
                        <a:buNone/>
                      </a:pPr>
                      <a:r>
                        <a:rPr lang="en-GB" sz="950">
                          <a:solidFill>
                            <a:srgbClr val="FFFFFF"/>
                          </a:solidFill>
                          <a:latin typeface="Roboto"/>
                          <a:ea typeface="Roboto"/>
                          <a:cs typeface="Roboto"/>
                          <a:sym typeface="Roboto"/>
                        </a:rPr>
                        <a:t>[10]</a:t>
                      </a:r>
                      <a:r>
                        <a:rPr lang="en-GB" sz="950">
                          <a:solidFill>
                            <a:srgbClr val="FFFFFF"/>
                          </a:solidFill>
                          <a:latin typeface="Roboto"/>
                          <a:ea typeface="Roboto"/>
                          <a:cs typeface="Roboto"/>
                          <a:sym typeface="Roboto"/>
                        </a:rPr>
                        <a:t>Age and Gender Classification Using Convolutional Neural Networks</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just">
                        <a:lnSpc>
                          <a:spcPct val="100000"/>
                        </a:lnSpc>
                        <a:spcBef>
                          <a:spcPts val="1900"/>
                        </a:spcBef>
                        <a:spcAft>
                          <a:spcPts val="0"/>
                        </a:spcAft>
                        <a:buNone/>
                      </a:pPr>
                      <a:r>
                        <a:rPr lang="en-GB" sz="950">
                          <a:solidFill>
                            <a:srgbClr val="FFFFFF"/>
                          </a:solidFill>
                          <a:latin typeface="Roboto"/>
                          <a:ea typeface="Roboto"/>
                          <a:cs typeface="Roboto"/>
                          <a:sym typeface="Roboto"/>
                        </a:rPr>
                        <a:t>Gil Levi and Tal Hassner (2015)</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just">
                        <a:lnSpc>
                          <a:spcPct val="100000"/>
                        </a:lnSpc>
                        <a:spcBef>
                          <a:spcPts val="1900"/>
                        </a:spcBef>
                        <a:spcAft>
                          <a:spcPts val="0"/>
                        </a:spcAft>
                        <a:buNone/>
                      </a:pPr>
                      <a:r>
                        <a:rPr lang="en-GB" sz="950">
                          <a:solidFill>
                            <a:srgbClr val="FFFFFF"/>
                          </a:solidFill>
                          <a:latin typeface="Roboto"/>
                          <a:ea typeface="Roboto"/>
                          <a:cs typeface="Roboto"/>
                          <a:sym typeface="Roboto"/>
                        </a:rPr>
                        <a:t>Demonstrated the effectiveness of convolutional neural networks for age and gender classification in facial attribute recognition, crucial for facial recognition systems, and thus indicated as an effective component of facial recognition systems.</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1685925">
                <a:tc>
                  <a:txBody>
                    <a:bodyPr/>
                    <a:lstStyle/>
                    <a:p>
                      <a:pPr indent="0" lvl="0" marL="0" rtl="0" algn="just">
                        <a:lnSpc>
                          <a:spcPct val="100000"/>
                        </a:lnSpc>
                        <a:spcBef>
                          <a:spcPts val="1900"/>
                        </a:spcBef>
                        <a:spcAft>
                          <a:spcPts val="0"/>
                        </a:spcAft>
                        <a:buNone/>
                      </a:pPr>
                      <a:r>
                        <a:rPr lang="en-GB" sz="950">
                          <a:solidFill>
                            <a:srgbClr val="FFFFFF"/>
                          </a:solidFill>
                          <a:latin typeface="Roboto"/>
                          <a:ea typeface="Roboto"/>
                          <a:cs typeface="Roboto"/>
                          <a:sym typeface="Roboto"/>
                        </a:rPr>
                        <a:t>[12]</a:t>
                      </a:r>
                      <a:r>
                        <a:rPr lang="en-GB" sz="950">
                          <a:solidFill>
                            <a:srgbClr val="FFFFFF"/>
                          </a:solidFill>
                          <a:latin typeface="Roboto"/>
                          <a:ea typeface="Roboto"/>
                          <a:cs typeface="Roboto"/>
                          <a:sym typeface="Roboto"/>
                        </a:rPr>
                        <a:t>Deep FaceRecognizer</a:t>
                      </a:r>
                      <a:r>
                        <a:rPr lang="en-GB" sz="950">
                          <a:solidFill>
                            <a:srgbClr val="FFFFFF"/>
                          </a:solidFill>
                          <a:latin typeface="Roboto"/>
                          <a:ea typeface="Roboto"/>
                          <a:cs typeface="Roboto"/>
                          <a:sym typeface="Roboto"/>
                        </a:rPr>
                        <a:t>: A Deep Learning-Based Face Recognition Toolkit</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just">
                        <a:lnSpc>
                          <a:spcPct val="100000"/>
                        </a:lnSpc>
                        <a:spcBef>
                          <a:spcPts val="1900"/>
                        </a:spcBef>
                        <a:spcAft>
                          <a:spcPts val="0"/>
                        </a:spcAft>
                        <a:buNone/>
                      </a:pPr>
                      <a:r>
                        <a:rPr lang="en-GB" sz="950">
                          <a:solidFill>
                            <a:srgbClr val="FFFFFF"/>
                          </a:solidFill>
                          <a:latin typeface="Roboto"/>
                          <a:ea typeface="Roboto"/>
                          <a:cs typeface="Roboto"/>
                          <a:sym typeface="Roboto"/>
                        </a:rPr>
                        <a:t>Lin Wu, Gang Wang, and Zhihua Zhou (2017)</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just">
                        <a:lnSpc>
                          <a:spcPct val="100000"/>
                        </a:lnSpc>
                        <a:spcBef>
                          <a:spcPts val="1900"/>
                        </a:spcBef>
                        <a:spcAft>
                          <a:spcPts val="0"/>
                        </a:spcAft>
                        <a:buNone/>
                      </a:pPr>
                      <a:r>
                        <a:rPr lang="en-GB" sz="950">
                          <a:solidFill>
                            <a:srgbClr val="FFFFFF"/>
                          </a:solidFill>
                          <a:latin typeface="Roboto"/>
                          <a:ea typeface="Roboto"/>
                          <a:cs typeface="Roboto"/>
                          <a:sym typeface="Roboto"/>
                        </a:rPr>
                        <a:t>Presented a deep learning toolkit tailored for face recognition tasks, offering a practical implementation of deep neural networks for facial recognition applications. However, specific accuracy metrics are not explicitly stated in the summary.</a:t>
                      </a:r>
                      <a:endParaRPr sz="950">
                        <a:solidFill>
                          <a:srgbClr val="FFFFFF"/>
                        </a:solidFill>
                        <a:latin typeface="Roboto"/>
                        <a:ea typeface="Roboto"/>
                        <a:cs typeface="Roboto"/>
                        <a:sym typeface="Roboto"/>
                      </a:endParaRPr>
                    </a:p>
                  </a:txBody>
                  <a:tcPr marT="91425" marB="91425" marR="91425" marL="91425">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graphicFrame>
        <p:nvGraphicFramePr>
          <p:cNvPr id="263" name="Google Shape;263;p23"/>
          <p:cNvGraphicFramePr/>
          <p:nvPr/>
        </p:nvGraphicFramePr>
        <p:xfrm>
          <a:off x="1147475" y="273000"/>
          <a:ext cx="3000000" cy="3000000"/>
        </p:xfrm>
        <a:graphic>
          <a:graphicData uri="http://schemas.openxmlformats.org/drawingml/2006/table">
            <a:tbl>
              <a:tblPr>
                <a:noFill/>
                <a:tableStyleId>{DBE29894-2C3E-4914-AF76-DB00412E52F9}</a:tableStyleId>
              </a:tblPr>
              <a:tblGrid>
                <a:gridCol w="2413000"/>
                <a:gridCol w="2413000"/>
                <a:gridCol w="2413000"/>
              </a:tblGrid>
              <a:tr h="301625">
                <a:tc>
                  <a:txBody>
                    <a:bodyPr/>
                    <a:lstStyle/>
                    <a:p>
                      <a:pPr indent="0" lvl="0" marL="0" rtl="0" algn="ctr">
                        <a:lnSpc>
                          <a:spcPct val="171429"/>
                        </a:lnSpc>
                        <a:spcBef>
                          <a:spcPts val="0"/>
                        </a:spcBef>
                        <a:spcAft>
                          <a:spcPts val="0"/>
                        </a:spcAft>
                        <a:buNone/>
                      </a:pPr>
                      <a:r>
                        <a:rPr b="1" lang="en-GB" sz="950">
                          <a:solidFill>
                            <a:srgbClr val="D1D5DB"/>
                          </a:solidFill>
                          <a:latin typeface="Roboto"/>
                          <a:ea typeface="Roboto"/>
                          <a:cs typeface="Roboto"/>
                          <a:sym typeface="Roboto"/>
                        </a:rPr>
                        <a:t>Paper Title</a:t>
                      </a:r>
                      <a:endParaRPr b="1" sz="950">
                        <a:solidFill>
                          <a:srgbClr val="D1D5DB"/>
                        </a:solidFill>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ctr">
                        <a:lnSpc>
                          <a:spcPct val="171429"/>
                        </a:lnSpc>
                        <a:spcBef>
                          <a:spcPts val="0"/>
                        </a:spcBef>
                        <a:spcAft>
                          <a:spcPts val="0"/>
                        </a:spcAft>
                        <a:buNone/>
                      </a:pPr>
                      <a:r>
                        <a:rPr b="1" lang="en-GB" sz="950">
                          <a:solidFill>
                            <a:srgbClr val="D1D5DB"/>
                          </a:solidFill>
                          <a:latin typeface="Roboto"/>
                          <a:ea typeface="Roboto"/>
                          <a:cs typeface="Roboto"/>
                          <a:sym typeface="Roboto"/>
                        </a:rPr>
                        <a:t>Authors (Year)</a:t>
                      </a:r>
                      <a:endParaRPr b="1" sz="950">
                        <a:solidFill>
                          <a:srgbClr val="D1D5DB"/>
                        </a:solidFill>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ctr">
                        <a:lnSpc>
                          <a:spcPct val="171429"/>
                        </a:lnSpc>
                        <a:spcBef>
                          <a:spcPts val="0"/>
                        </a:spcBef>
                        <a:spcAft>
                          <a:spcPts val="0"/>
                        </a:spcAft>
                        <a:buNone/>
                      </a:pPr>
                      <a:r>
                        <a:rPr b="1" lang="en-GB" sz="950">
                          <a:solidFill>
                            <a:srgbClr val="D1D5DB"/>
                          </a:solidFill>
                          <a:latin typeface="Roboto"/>
                          <a:ea typeface="Roboto"/>
                          <a:cs typeface="Roboto"/>
                          <a:sym typeface="Roboto"/>
                        </a:rPr>
                        <a:t>Summary</a:t>
                      </a:r>
                      <a:endParaRPr b="1" sz="950">
                        <a:solidFill>
                          <a:srgbClr val="D1D5DB"/>
                        </a:solidFill>
                        <a:latin typeface="Roboto"/>
                        <a:ea typeface="Roboto"/>
                        <a:cs typeface="Roboto"/>
                        <a:sym typeface="Roboto"/>
                      </a:endParaRPr>
                    </a:p>
                  </a:txBody>
                  <a:tcPr marT="91425" marB="91425" marR="91425" marL="91425" anchor="b">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848825">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[13]</a:t>
                      </a:r>
                      <a:r>
                        <a:rPr lang="en-GB" sz="950">
                          <a:solidFill>
                            <a:schemeClr val="lt1"/>
                          </a:solidFill>
                          <a:latin typeface="Roboto"/>
                          <a:ea typeface="Roboto"/>
                          <a:cs typeface="Roboto"/>
                          <a:sym typeface="Roboto"/>
                        </a:rPr>
                        <a:t>Face Recognition: Recent Advancements and Research Challenges</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M. Jha, A. Tiwari, M. Himansh, and V. M. Manikandan (2022)</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Discusses recent advancements and research challenges in face recognition. No specific summary details provided in the given information.</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848825">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[14]</a:t>
                      </a:r>
                      <a:r>
                        <a:rPr lang="en-GB" sz="950">
                          <a:solidFill>
                            <a:schemeClr val="lt1"/>
                          </a:solidFill>
                          <a:latin typeface="Roboto"/>
                          <a:ea typeface="Roboto"/>
                          <a:cs typeface="Roboto"/>
                          <a:sym typeface="Roboto"/>
                        </a:rPr>
                        <a:t>Deep Face Recognition: A Survey</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I. Masi, Y. Wu, T. Hassner, and P. Natarajan (2018)</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A survey on deep face recognition, providing an overview of the field. The summary is not outlined in the provided information.</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1045300">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[15]</a:t>
                      </a:r>
                      <a:r>
                        <a:rPr lang="en-GB" sz="950">
                          <a:solidFill>
                            <a:schemeClr val="lt1"/>
                          </a:solidFill>
                          <a:latin typeface="Roboto"/>
                          <a:ea typeface="Roboto"/>
                          <a:cs typeface="Roboto"/>
                          <a:sym typeface="Roboto"/>
                        </a:rPr>
                        <a:t>Comparison of Face Recognition Accuracy of ArcFace, Facenet and Facenet512 Models on Deepface Framework</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A. Firmansyah, T. F. Kusumasari, and E. N. Alam (2023)</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Compares the face recognition accuracy of ArcFace, Facenet, and Facenet512 models on the Deepface framework. No detailed summary is given in the provided information.</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r h="1241800">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[16]</a:t>
                      </a:r>
                      <a:r>
                        <a:rPr lang="en-GB" sz="950">
                          <a:solidFill>
                            <a:schemeClr val="lt1"/>
                          </a:solidFill>
                          <a:latin typeface="Roboto"/>
                          <a:ea typeface="Roboto"/>
                          <a:cs typeface="Roboto"/>
                          <a:sym typeface="Roboto"/>
                        </a:rPr>
                        <a:t>Surveillance System for Real-Time High-Precision Recognition of Criminal Faces From Wild Videos</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H.-B. Kim, N. Choi, H.-J. Kwon, and H. Kim (2023)</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950">
                          <a:solidFill>
                            <a:schemeClr val="lt1"/>
                          </a:solidFill>
                          <a:latin typeface="Roboto"/>
                          <a:ea typeface="Roboto"/>
                          <a:cs typeface="Roboto"/>
                          <a:sym typeface="Roboto"/>
                        </a:rPr>
                        <a:t>Describes a surveillance system for real-time high-precision recognition of criminal faces from wild videos, with a focus on real-time recognition. The summary doesn't include specific accuracy details.</a:t>
                      </a:r>
                      <a:endParaRPr sz="950">
                        <a:solidFill>
                          <a:schemeClr val="lt1"/>
                        </a:solidFill>
                        <a:latin typeface="Roboto"/>
                        <a:ea typeface="Roboto"/>
                        <a:cs typeface="Roboto"/>
                        <a:sym typeface="Roboto"/>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4"/>
          <p:cNvSpPr txBox="1"/>
          <p:nvPr>
            <p:ph idx="1" type="body"/>
          </p:nvPr>
        </p:nvSpPr>
        <p:spPr>
          <a:xfrm>
            <a:off x="1297500" y="696950"/>
            <a:ext cx="7446600" cy="41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GB"/>
              <a:t>Accuracy</a:t>
            </a:r>
            <a:r>
              <a:rPr lang="en-GB"/>
              <a:t> of the mentioned above algorithms on YTF and LFW Datasets.</a:t>
            </a:r>
            <a:endParaRPr/>
          </a:p>
          <a:p>
            <a:pPr indent="0" lvl="0" marL="0" rtl="0" algn="l">
              <a:spcBef>
                <a:spcPts val="1600"/>
              </a:spcBef>
              <a:spcAft>
                <a:spcPts val="0"/>
              </a:spcAft>
              <a:buNone/>
            </a:pPr>
            <a:r>
              <a:rPr lang="en-GB" sz="1000"/>
              <a:t>Source: ArcFace: Additive Angular Margin Loss for Deep Face Recognition" by Jiankang Deng, Jia Guo, Niannan Xue, and Stefanos Zafeiriou (2019):</a:t>
            </a:r>
            <a:endParaRPr sz="10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269" name="Google Shape;269;p24"/>
          <p:cNvPicPr preferRelativeResize="0"/>
          <p:nvPr/>
        </p:nvPicPr>
        <p:blipFill>
          <a:blip r:embed="rId3">
            <a:alphaModFix/>
          </a:blip>
          <a:stretch>
            <a:fillRect/>
          </a:stretch>
        </p:blipFill>
        <p:spPr>
          <a:xfrm>
            <a:off x="1399588" y="1085675"/>
            <a:ext cx="4048125" cy="2543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Gaps Based on Current Scenario</a:t>
            </a:r>
            <a:endParaRPr/>
          </a:p>
        </p:txBody>
      </p:sp>
      <p:sp>
        <p:nvSpPr>
          <p:cNvPr id="275" name="Google Shape;275;p25"/>
          <p:cNvSpPr txBox="1"/>
          <p:nvPr>
            <p:ph idx="1" type="body"/>
          </p:nvPr>
        </p:nvSpPr>
        <p:spPr>
          <a:xfrm>
            <a:off x="1226175" y="974475"/>
            <a:ext cx="7603500" cy="408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A. Accuracy and Bias:</a:t>
            </a:r>
            <a:endParaRPr b="1" sz="1400"/>
          </a:p>
          <a:p>
            <a:pPr indent="0" lvl="0" marL="0" rtl="0" algn="l">
              <a:spcBef>
                <a:spcPts val="1600"/>
              </a:spcBef>
              <a:spcAft>
                <a:spcPts val="0"/>
              </a:spcAft>
              <a:buNone/>
            </a:pPr>
            <a:r>
              <a:rPr b="1" lang="en-GB"/>
              <a:t>Accuracy Issues: </a:t>
            </a:r>
            <a:r>
              <a:rPr lang="en-GB"/>
              <a:t>Facial recognition systems often struggle with accuracy, especially for certain demographic groups, such as people with darker skin tones and women. This inaccuracy can lead to misidentifications and false positives/negatives.</a:t>
            </a:r>
            <a:endParaRPr/>
          </a:p>
          <a:p>
            <a:pPr indent="0" lvl="0" marL="0" rtl="0" algn="l">
              <a:spcBef>
                <a:spcPts val="1600"/>
              </a:spcBef>
              <a:spcAft>
                <a:spcPts val="0"/>
              </a:spcAft>
              <a:buNone/>
            </a:pPr>
            <a:r>
              <a:rPr b="1" lang="en-GB"/>
              <a:t>Bias: </a:t>
            </a:r>
            <a:r>
              <a:rPr lang="en-GB"/>
              <a:t>Many facial recognition algorithms show bias towards specific ethnicities, genders, and age groups. This bias can result in discriminatory outcomes, reinforcing existing societal biases and leading to unjust actions.</a:t>
            </a:r>
            <a:endParaRPr/>
          </a:p>
          <a:p>
            <a:pPr indent="0" lvl="0" marL="0" rtl="0" algn="l">
              <a:spcBef>
                <a:spcPts val="1600"/>
              </a:spcBef>
              <a:spcAft>
                <a:spcPts val="0"/>
              </a:spcAft>
              <a:buNone/>
            </a:pPr>
            <a:r>
              <a:rPr b="1" lang="en-GB" sz="1400"/>
              <a:t>B. Privacy Concerns:</a:t>
            </a:r>
            <a:endParaRPr b="1" sz="1400"/>
          </a:p>
          <a:p>
            <a:pPr indent="0" lvl="0" marL="0" rtl="0" algn="l">
              <a:spcBef>
                <a:spcPts val="1600"/>
              </a:spcBef>
              <a:spcAft>
                <a:spcPts val="0"/>
              </a:spcAft>
              <a:buNone/>
            </a:pPr>
            <a:r>
              <a:rPr b="1" lang="en-GB"/>
              <a:t>Data Privacy:</a:t>
            </a:r>
            <a:r>
              <a:rPr lang="en-GB"/>
              <a:t> Facial recognition systems rely on vast amounts of data, raising concerns about the privacy of individuals. Unauthorized access or misuse of this data can lead to serious privacy breaches.</a:t>
            </a:r>
            <a:endParaRPr/>
          </a:p>
          <a:p>
            <a:pPr indent="0" lvl="0" marL="0" rtl="0" algn="l">
              <a:spcBef>
                <a:spcPts val="1600"/>
              </a:spcBef>
              <a:spcAft>
                <a:spcPts val="0"/>
              </a:spcAft>
              <a:buNone/>
            </a:pPr>
            <a:r>
              <a:rPr b="1" lang="en-GB"/>
              <a:t>Mass Surveillance: </a:t>
            </a:r>
            <a:r>
              <a:rPr lang="en-GB"/>
              <a:t>The use of facial recognition in mass surveillance by governments and private entities has raised significant privacy concerns, as it enables constant tracking and monitoring of individuals without their consent.</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